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Lst>
  <p:notesMasterIdLst>
    <p:notesMasterId r:id="rId46"/>
  </p:notesMasterIdLst>
  <p:sldIdLst>
    <p:sldId id="256" r:id="rId6"/>
    <p:sldId id="275" r:id="rId7"/>
    <p:sldId id="283" r:id="rId8"/>
    <p:sldId id="284" r:id="rId9"/>
    <p:sldId id="285" r:id="rId10"/>
    <p:sldId id="286" r:id="rId11"/>
    <p:sldId id="276" r:id="rId12"/>
    <p:sldId id="299" r:id="rId13"/>
    <p:sldId id="302" r:id="rId14"/>
    <p:sldId id="301" r:id="rId15"/>
    <p:sldId id="300" r:id="rId16"/>
    <p:sldId id="277" r:id="rId17"/>
    <p:sldId id="303" r:id="rId18"/>
    <p:sldId id="304" r:id="rId19"/>
    <p:sldId id="278" r:id="rId20"/>
    <p:sldId id="309" r:id="rId21"/>
    <p:sldId id="310" r:id="rId22"/>
    <p:sldId id="279" r:id="rId23"/>
    <p:sldId id="313" r:id="rId24"/>
    <p:sldId id="311" r:id="rId25"/>
    <p:sldId id="312" r:id="rId26"/>
    <p:sldId id="280" r:id="rId27"/>
    <p:sldId id="305" r:id="rId28"/>
    <p:sldId id="308" r:id="rId29"/>
    <p:sldId id="306" r:id="rId30"/>
    <p:sldId id="307" r:id="rId31"/>
    <p:sldId id="281" r:id="rId32"/>
    <p:sldId id="291" r:id="rId33"/>
    <p:sldId id="292" r:id="rId34"/>
    <p:sldId id="295" r:id="rId35"/>
    <p:sldId id="296" r:id="rId36"/>
    <p:sldId id="297" r:id="rId37"/>
    <p:sldId id="293" r:id="rId38"/>
    <p:sldId id="294" r:id="rId39"/>
    <p:sldId id="298" r:id="rId40"/>
    <p:sldId id="282" r:id="rId41"/>
    <p:sldId id="287" r:id="rId42"/>
    <p:sldId id="288" r:id="rId43"/>
    <p:sldId id="289" r:id="rId44"/>
    <p:sldId id="2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p:scale>
          <a:sx n="75" d="100"/>
          <a:sy n="75"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7D759-E2A0-46AA-9B2D-4DC1E916655A}" type="datetimeFigureOut">
              <a:rPr lang="en-US" smtClean="0"/>
              <a:t>9/25/2013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A974D-1293-4A50-AFE9-182AB59BB945}" type="slidenum">
              <a:rPr lang="en-US" smtClean="0"/>
              <a:t>‹#›</a:t>
            </a:fld>
            <a:endParaRPr lang="en-US"/>
          </a:p>
        </p:txBody>
      </p:sp>
    </p:spTree>
    <p:extLst>
      <p:ext uri="{BB962C8B-B14F-4D97-AF65-F5344CB8AC3E}">
        <p14:creationId xmlns:p14="http://schemas.microsoft.com/office/powerpoint/2010/main" val="141354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7A6C41BE-2CE2-4AA2-A46C-E9757B6E0DA2}" type="datetime1">
              <a:rPr lang="en-US" smtClean="0"/>
              <a:t>9/25/2013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2891949-2A82-41B8-AF4C-E20B766FEBFC}" type="datetime1">
              <a:rPr lang="en-US" smtClean="0"/>
              <a:t>9/25/2013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2743200"/>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609600"/>
            <a:ext cx="6019800" cy="274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6D2F386-1FAF-4CF4-B772-681CEA75DADE}" type="datetime1">
              <a:rPr lang="en-US" smtClean="0"/>
              <a:t>9/25/2013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6766066F-63E0-4E4B-9CED-EDC6128FB6EB}"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109249F0-A267-4224-851B-CC0244ECCCD9}"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21A1530D-5018-4CC2-A694-8283C25B0827}"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66AD92B-CE06-4A3A-9479-3C2CA2691229}"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705E7D-4698-4F54-A3F0-3713568BDE56}"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ADC5194-76D3-415B-9C8E-F5F0F1D3043C}"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A862D6-91D0-4724-9F1D-42B8FAB02906}"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037E5B4-23D1-4B21-AA18-488DC181F26D}"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D48E0D7C-B117-4BD6-96A4-48B76BBF64E0}" type="datetime1">
              <a:rPr lang="en-US" smtClean="0"/>
              <a:t>9/25/2013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D627F15-6FC7-4112-AAF4-D539B7B7D1C6}"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FC163F5-E799-4488-BB6A-FA3A2FA7AE03}" type="datetime1">
              <a:rPr lang="en-US" smtClean="0"/>
              <a:t>9/25/2013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D715EAB0-683B-41D1-AFEC-F50EAF9DC835}"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C984A53-D173-43F5-9FF9-D98904E01B41}" type="datetime1">
              <a:rPr lang="en-US" smtClean="0"/>
              <a:t>9/25/2013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418ADCF-CED1-49E2-9A29-D5D13A3FAE7F}"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1BD388-ED79-4178-9FD4-E2BE20219AE5}"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D2CED0D-2CE9-45F3-B7F1-A3C5C3B55DF6}"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83C8D674-BCA4-479A-B72C-3D16BC983229}" type="datetime1">
              <a:rPr lang="en-US" smtClean="0"/>
              <a:t>9/25/2013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BF3D17-F8DF-4724-AC81-411A1447A1D5}"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396176D0-11B5-479B-BF77-86B1D616E997}"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0CF31AF-6D04-4E9F-B5D3-C0A965FE47C2}"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E81F3B27-AB92-4541-9706-A2836241375A}"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076450" cy="61261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B8F9CB7D-CCFA-4AFF-83C5-170B8183F98B}"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F87DB43-029C-4C85-8C17-2B17ED2C5EA7}"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A9B563F4-0713-4A44-A450-637EDA2732BA}"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BB26E2A-38BA-4F79-8D63-C954D74EEFEE}" type="slidenum">
              <a:rPr lang="en-MY"/>
              <a:pPr/>
              <a:t>‹#›</a:t>
            </a:fld>
            <a:endParaRPr lang="en-MY"/>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9154E339-723D-4DDE-BB96-B27678E29963}"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EA2336A-70ED-4FB9-9DE9-AD4A4A9A5C4A}" type="slidenum">
              <a:rPr lang="en-MY"/>
              <a:pPr/>
              <a:t>‹#›</a:t>
            </a:fld>
            <a:endParaRPr lang="en-MY"/>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29FE15-1376-4B3B-8709-47A1C64E557D}"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063711B-E5BA-413A-9101-6C5EDAEFCE1D}" type="slidenum">
              <a:rPr lang="en-MY"/>
              <a:pPr/>
              <a:t>‹#›</a:t>
            </a:fld>
            <a:endParaRPr lang="en-MY"/>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F10A0EB2-1EAC-49D1-A4EA-8E034631066E}"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43DC21B-2631-42E5-8C58-F5E937A85AA6}" type="slidenum">
              <a:rPr lang="en-MY"/>
              <a:pPr/>
              <a:t>‹#›</a:t>
            </a:fld>
            <a:endParaRPr lang="en-MY"/>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512F38C-8F63-4008-AD77-143C92B70C3D}" type="datetime1">
              <a:rPr lang="en-US" smtClean="0"/>
              <a:t>9/25/2013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9F6DAD08-5853-463C-A2D5-41B4C52DA9D5}" type="slidenum">
              <a:rPr lang="en-MY"/>
              <a:pPr/>
              <a:t>‹#›</a:t>
            </a:fld>
            <a:endParaRPr lang="en-MY"/>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A93E886-40AE-40BC-810D-1FC131A5C7BB}" type="datetime1">
              <a:rPr lang="en-US" smtClean="0"/>
              <a:t>9/25/2013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E0B8B967-CD84-4AD3-83E8-F2B54D286C7E}" type="slidenum">
              <a:rPr lang="en-MY"/>
              <a:pPr/>
              <a:t>‹#›</a:t>
            </a:fld>
            <a:endParaRPr lang="en-MY"/>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0CB8D96-3308-40B3-94BA-FF1411112472}" type="datetime1">
              <a:rPr lang="en-US" smtClean="0"/>
              <a:t>9/25/2013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7E01BC3B-7F58-4C5D-9FFC-D94C27A57067}" type="slidenum">
              <a:rPr lang="en-MY"/>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05A36F-2AC6-4096-8699-AD61424B7D66}" type="datetime1">
              <a:rPr lang="en-US" smtClean="0"/>
              <a:t>9/25/2013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FC4C256-F614-48F9-A6BD-C128A7546987}"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C10AC552-DF08-4C45-BB8C-F1ABF98C263B}" type="slidenum">
              <a:rPr lang="en-MY"/>
              <a:pPr/>
              <a:t>‹#›</a:t>
            </a:fld>
            <a:endParaRPr lang="en-MY"/>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27A565-7D97-4B30-8681-7B6E379E9BA1}"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B879D89-AB61-43CD-9522-27073069766B}" type="slidenum">
              <a:rPr lang="en-MY"/>
              <a:pPr/>
              <a:t>‹#›</a:t>
            </a:fld>
            <a:endParaRPr lang="en-MY"/>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5625AA91-F253-457C-8510-CB4B7EDC9D3D}"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64413F5B-FDE1-47D3-87BB-B600AF7E9C85}" type="slidenum">
              <a:rPr lang="en-MY"/>
              <a:pPr/>
              <a:t>‹#›</a:t>
            </a:fld>
            <a:endParaRPr lang="en-MY"/>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22238"/>
            <a:ext cx="2095500" cy="60039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22238"/>
            <a:ext cx="61341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3DF83F45-1086-4753-9A99-ABF86F61C184}"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3B03C3D-ECC3-42DD-82F8-615568F6E597}" type="slidenum">
              <a:rPr lang="en-MY"/>
              <a:pPr/>
              <a:t>‹#›</a:t>
            </a:fld>
            <a:endParaRPr lang="en-MY"/>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8441F93C-EF7B-4688-B60F-53DB996671EE}"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8F20BC8-09BA-447C-A1AB-715733518598}"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04AA8FE6-B658-4C53-BF24-44F94F8CAA71}"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5F2C5DD4-022C-4C4A-AA71-617B7B2E86F4}"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AAD98A-F26C-49BD-BCC2-3500A10CF308}"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B2ED5C6-3B88-4BC6-952D-7FA8C31644B6}"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5DDA20A-F39A-48E4-83A6-F35EE0AB7693}"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B430D65-9DF2-4D02-9A57-81AFB8778F15}"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C41EC1DC-448D-499A-BBCF-C6998349082E}" type="datetime1">
              <a:rPr lang="en-US" smtClean="0"/>
              <a:t>9/25/2013</a:t>
            </a:fld>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FAABB287-7FCE-4234-AA42-177E5CC9CBED}"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6D4777F-12FF-4A2C-8B65-E426D9F04AC8}" type="datetime1">
              <a:rPr lang="en-US" smtClean="0"/>
              <a:t>9/25/2013</a:t>
            </a:fld>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A7F8F2AB-86D2-4B2D-9E63-88D582FD5D14}"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9906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10100" y="2667000"/>
            <a:ext cx="3467100" cy="68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lvl1pPr>
              <a:defRPr/>
            </a:lvl1pPr>
          </a:lstStyle>
          <a:p>
            <a:fld id="{8353695F-C79D-4033-A3AE-0B2E4B2D3719}" type="datetime1">
              <a:rPr lang="en-US" smtClean="0"/>
              <a:t>9/25/2013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F95B0C7-C7FC-479E-A75C-1A1C6E09B324}" type="datetime1">
              <a:rPr lang="en-US" smtClean="0"/>
              <a:t>9/25/2013</a:t>
            </a:fld>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B6DE9B86-40AF-4710-AFF9-77F8A82BC3AF}"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7319B0-E206-45FE-BBEB-B5ED0BA3A54D}"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62C00025-62DE-4989-A5B4-278CB783BABF}"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DF2F0A-5AB9-48A4-BC24-56D2FFB35969}" type="datetime1">
              <a:rPr lang="en-US" smtClean="0"/>
              <a:t>9/25/2013</a:t>
            </a:fld>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AF7FAAEB-0A0D-4455-A8BC-E04D8D821C09}"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F014F4FE-3484-48E9-9C52-4779497DC958}"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7E143DAC-34C1-4312-AE7D-C08239DDD099}"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AF9CBC60-C3EC-43C3-9AED-0B2FE1F1D265}" type="datetime1">
              <a:rPr lang="en-US" smtClean="0"/>
              <a:t>9/25/2013</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DF6FF9D-9A41-4D6E-9B0A-F0910C610833}"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68A6-36AF-4FF1-A491-402DC253DEB3}" type="datetime1">
              <a:rPr lang="en-US" smtClean="0"/>
              <a:t>9/25/2013</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907FA729-E57F-4612-A45D-F9B66B2173E3}"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3FCF85-218A-4995-B8CF-01E3678AD9BC}" type="datetime1">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65BB0-140D-40F9-A70F-5DDE4920082E}" type="datetime1">
              <a:rPr lang="en-US" smtClean="0"/>
              <a:t>9/25/2013</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907FA729-E57F-4612-A45D-F9B66B2173E3}"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767AC-CAD1-43D6-8B35-080F82DAB564}" type="datetime1">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22830-4624-4490-B5A3-BBA16FD02A3D}" type="datetime1">
              <a:rPr lang="en-US" smtClean="0"/>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lvl1pPr>
              <a:defRPr/>
            </a:lvl1pPr>
          </a:lstStyle>
          <a:p>
            <a:fld id="{7D6FFD26-12B4-403E-B326-24B2F4B1C447}" type="datetime1">
              <a:rPr lang="en-US" smtClean="0"/>
              <a:t>9/25/2013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08471-00EC-45EA-9E2C-9E001623B178}" type="datetime1">
              <a:rPr lang="en-US" smtClean="0"/>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354B0-89EA-47DD-A0C3-5420680A73A4}" type="datetime1">
              <a:rPr lang="en-US" smtClean="0"/>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68F66D-46BF-421B-805A-4D7D2D0C3878}" type="datetime1">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6CFB8F-DE5B-49D6-BC94-042BD744AE36}" type="datetime1">
              <a:rPr lang="en-US" smtClean="0"/>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FA729-E57F-4612-A45D-F9B66B2173E3}"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476C7-9464-4769-BDDB-537CD01CE8F4}" type="datetime1">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FA729-E57F-4612-A45D-F9B66B2173E3}"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296830-7F74-4E69-B720-C68E85D797B9}" type="datetime1">
              <a:rPr lang="en-US" smtClean="0"/>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907FA729-E57F-4612-A45D-F9B66B2173E3}"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lvl1pPr>
              <a:defRPr/>
            </a:lvl1pPr>
          </a:lstStyle>
          <a:p>
            <a:fld id="{A9C0C3B8-A708-4450-AD3F-0321AA77AA1D}" type="datetime1">
              <a:rPr lang="en-US" smtClean="0"/>
              <a:t>9/25/2013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AD6991E-988E-4338-B4FE-3E798E3F3095}" type="datetime1">
              <a:rPr lang="en-US" smtClean="0"/>
              <a:t>9/25/2013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9CC567-2A6E-436C-814C-8ACED3B5DB7D}" type="datetime1">
              <a:rPr lang="en-US" smtClean="0"/>
              <a:t>9/25/2013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6E4CE73-BC51-48B0-B7BD-0B7903BFBD51}" type="datetime1">
              <a:rPr lang="en-US" smtClean="0"/>
              <a:t>9/25/2013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A729-E57F-4612-A45D-F9B66B2173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bwMode="auto">
          <a:xfrm>
            <a:off x="4572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Abstract Theme</a:t>
            </a:r>
          </a:p>
        </p:txBody>
      </p:sp>
      <p:sp>
        <p:nvSpPr>
          <p:cNvPr id="266243" name="Rectangle 3"/>
          <p:cNvSpPr>
            <a:spLocks noGrp="1" noChangeArrowheads="1"/>
          </p:cNvSpPr>
          <p:nvPr>
            <p:ph type="body" idx="1"/>
          </p:nvPr>
        </p:nvSpPr>
        <p:spPr bwMode="auto">
          <a:xfrm>
            <a:off x="990600" y="2667000"/>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Place your subtitle here</a:t>
            </a:r>
          </a:p>
        </p:txBody>
      </p:sp>
      <p:sp>
        <p:nvSpPr>
          <p:cNvPr id="266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0EC821C-7C36-454E-8DF6-5FA5B1C1182C}" type="datetime1">
              <a:rPr lang="en-US" smtClean="0"/>
              <a:t>9/25/2013</a:t>
            </a:fld>
            <a:endParaRPr lang="en-US"/>
          </a:p>
        </p:txBody>
      </p:sp>
      <p:sp>
        <p:nvSpPr>
          <p:cNvPr id="266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7FA729-E57F-4612-A45D-F9B66B2173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a:solidFill>
            <a:srgbClr val="00CC99"/>
          </a:solidFill>
          <a:latin typeface="+mj-lt"/>
          <a:ea typeface="+mj-ea"/>
          <a:cs typeface="+mj-cs"/>
        </a:defRPr>
      </a:lvl1pPr>
      <a:lvl2pPr algn="ctr" rtl="0" eaLnBrk="1" fontAlgn="base" hangingPunct="1">
        <a:spcBef>
          <a:spcPct val="0"/>
        </a:spcBef>
        <a:spcAft>
          <a:spcPct val="0"/>
        </a:spcAft>
        <a:defRPr sz="4400">
          <a:solidFill>
            <a:srgbClr val="00CC99"/>
          </a:solidFill>
          <a:latin typeface="Arial" charset="0"/>
        </a:defRPr>
      </a:lvl2pPr>
      <a:lvl3pPr algn="ctr" rtl="0" eaLnBrk="1" fontAlgn="base" hangingPunct="1">
        <a:spcBef>
          <a:spcPct val="0"/>
        </a:spcBef>
        <a:spcAft>
          <a:spcPct val="0"/>
        </a:spcAft>
        <a:defRPr sz="4400">
          <a:solidFill>
            <a:srgbClr val="00CC99"/>
          </a:solidFill>
          <a:latin typeface="Arial" charset="0"/>
        </a:defRPr>
      </a:lvl3pPr>
      <a:lvl4pPr algn="ctr" rtl="0" eaLnBrk="1" fontAlgn="base" hangingPunct="1">
        <a:spcBef>
          <a:spcPct val="0"/>
        </a:spcBef>
        <a:spcAft>
          <a:spcPct val="0"/>
        </a:spcAft>
        <a:defRPr sz="4400">
          <a:solidFill>
            <a:srgbClr val="00CC99"/>
          </a:solidFill>
          <a:latin typeface="Arial" charset="0"/>
        </a:defRPr>
      </a:lvl4pPr>
      <a:lvl5pPr algn="ctr" rtl="0" eaLnBrk="1" fontAlgn="base" hangingPunct="1">
        <a:spcBef>
          <a:spcPct val="0"/>
        </a:spcBef>
        <a:spcAft>
          <a:spcPct val="0"/>
        </a:spcAft>
        <a:defRPr sz="4400">
          <a:solidFill>
            <a:srgbClr val="00CC99"/>
          </a:solidFill>
          <a:latin typeface="Arial" charset="0"/>
        </a:defRPr>
      </a:lvl5pPr>
      <a:lvl6pPr marL="457200" algn="ctr" rtl="0" eaLnBrk="1" fontAlgn="base" hangingPunct="1">
        <a:spcBef>
          <a:spcPct val="0"/>
        </a:spcBef>
        <a:spcAft>
          <a:spcPct val="0"/>
        </a:spcAft>
        <a:defRPr sz="4400">
          <a:solidFill>
            <a:srgbClr val="00CC99"/>
          </a:solidFill>
          <a:latin typeface="Arial" charset="0"/>
        </a:defRPr>
      </a:lvl6pPr>
      <a:lvl7pPr marL="914400" algn="ctr" rtl="0" eaLnBrk="1" fontAlgn="base" hangingPunct="1">
        <a:spcBef>
          <a:spcPct val="0"/>
        </a:spcBef>
        <a:spcAft>
          <a:spcPct val="0"/>
        </a:spcAft>
        <a:defRPr sz="4400">
          <a:solidFill>
            <a:srgbClr val="00CC99"/>
          </a:solidFill>
          <a:latin typeface="Arial" charset="0"/>
        </a:defRPr>
      </a:lvl7pPr>
      <a:lvl8pPr marL="1371600" algn="ctr" rtl="0" eaLnBrk="1" fontAlgn="base" hangingPunct="1">
        <a:spcBef>
          <a:spcPct val="0"/>
        </a:spcBef>
        <a:spcAft>
          <a:spcPct val="0"/>
        </a:spcAft>
        <a:defRPr sz="4400">
          <a:solidFill>
            <a:srgbClr val="00CC99"/>
          </a:solidFill>
          <a:latin typeface="Arial" charset="0"/>
        </a:defRPr>
      </a:lvl8pPr>
      <a:lvl9pPr marL="1828800" algn="ctr" rtl="0" eaLnBrk="1" fontAlgn="base" hangingPunct="1">
        <a:spcBef>
          <a:spcPct val="0"/>
        </a:spcBef>
        <a:spcAft>
          <a:spcPct val="0"/>
        </a:spcAft>
        <a:defRPr sz="4400">
          <a:solidFill>
            <a:srgbClr val="00CC99"/>
          </a:solidFill>
          <a:latin typeface="Arial" charset="0"/>
        </a:defRPr>
      </a:lvl9pPr>
    </p:titleStyle>
    <p:bodyStyle>
      <a:lvl1pPr marL="342900" indent="-342900" algn="ctr" rtl="0" eaLnBrk="1" fontAlgn="base" hangingPunct="1">
        <a:spcBef>
          <a:spcPct val="20000"/>
        </a:spcBef>
        <a:spcAft>
          <a:spcPct val="0"/>
        </a:spcAft>
        <a:buChar char="•"/>
        <a:defRPr sz="2800">
          <a:solidFill>
            <a:schemeClr val="bg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j-lt"/>
        </a:defRPr>
      </a:lvl2pPr>
      <a:lvl3pPr marL="1143000" indent="-228600" algn="l" rtl="0" eaLnBrk="1" fontAlgn="base" hangingPunct="1">
        <a:spcBef>
          <a:spcPct val="20000"/>
        </a:spcBef>
        <a:spcAft>
          <a:spcPct val="0"/>
        </a:spcAft>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914400" y="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2665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26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B28E8B-43E4-4266-9D4D-3E3AB6A51627}" type="datetime1">
              <a:rPr lang="en-US" smtClean="0"/>
              <a:t>9/25/2013</a:t>
            </a:fld>
            <a:endParaRPr lang="en-MY"/>
          </a:p>
        </p:txBody>
      </p:sp>
      <p:sp>
        <p:nvSpPr>
          <p:cNvPr id="326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26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C31668-05A9-40C4-85D3-33773B7EE021}"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808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609600" y="122238"/>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Place Your Topic Here</a:t>
            </a:r>
          </a:p>
        </p:txBody>
      </p:sp>
      <p:sp>
        <p:nvSpPr>
          <p:cNvPr id="39526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95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57A1240-DC6A-400B-8592-C47214C57AB3}" type="datetime1">
              <a:rPr lang="en-US" smtClean="0"/>
              <a:t>9/25/2013</a:t>
            </a:fld>
            <a:endParaRPr lang="en-MY"/>
          </a:p>
        </p:txBody>
      </p:sp>
      <p:sp>
        <p:nvSpPr>
          <p:cNvPr id="395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395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384896-F0F5-49A0-BD77-4D0BF04C9CBE}"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2pPr>
      <a:lvl3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3pPr>
      <a:lvl4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4pPr>
      <a:lvl5pPr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5pPr>
      <a:lvl6pPr marL="4572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6pPr>
      <a:lvl7pPr marL="9144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7pPr>
      <a:lvl8pPr marL="13716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8pPr>
      <a:lvl9pPr marL="1828800" algn="r" rtl="0" eaLnBrk="1" fontAlgn="base" hangingPunct="1">
        <a:spcBef>
          <a:spcPct val="0"/>
        </a:spcBef>
        <a:spcAft>
          <a:spcPct val="0"/>
        </a:spcAft>
        <a:defRPr sz="3800">
          <a:solidFill>
            <a:srgbClr val="000099"/>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2500">
          <a:solidFill>
            <a:srgbClr val="000099"/>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bwMode="auto">
          <a:xfrm>
            <a:off x="990600" y="3200400"/>
            <a:ext cx="7239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MY" smtClean="0"/>
              <a:t>Transitional Page</a:t>
            </a:r>
          </a:p>
        </p:txBody>
      </p:sp>
      <p:sp>
        <p:nvSpPr>
          <p:cNvPr id="475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004A800-33B1-4EC3-BCF5-402B24B597ED}" type="datetime1">
              <a:rPr lang="en-US" smtClean="0"/>
              <a:t>9/25/2013</a:t>
            </a:fld>
            <a:endParaRPr lang="en-MY"/>
          </a:p>
        </p:txBody>
      </p:sp>
      <p:sp>
        <p:nvSpPr>
          <p:cNvPr id="475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475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8870E16-5DA9-44EA-A8D2-FC67979904C6}"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a:solidFill>
            <a:srgbClr val="008080"/>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92B8D59-B860-4334-B62D-CD1DC3B54279}" type="datetime1">
              <a:rPr lang="en-US" smtClean="0"/>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07FA729-E57F-4612-A45D-F9B66B2173E3}"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ancienthistory.about.com/od/nemonarchs/ss/123108ANEKings_3.htm" TargetMode="External"/><Relationship Id="rId1" Type="http://schemas.openxmlformats.org/officeDocument/2006/relationships/slideLayout" Target="../slideLayouts/slideLayout5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2.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hyperlink" Target="http://www.usccb.org/bible/books-of-the-bible/#Wisdom" TargetMode="Externa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hyperlink" Target="http://www.usccb.org/bible/sir/50:27" TargetMode="Externa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8" Type="http://schemas.openxmlformats.org/officeDocument/2006/relationships/hyperlink" Target="http://www.usccb.org/bible/jdt/13:15" TargetMode="External"/><Relationship Id="rId3" Type="http://schemas.openxmlformats.org/officeDocument/2006/relationships/hyperlink" Target="http://www.usccb.org/bible/jdt/9:9" TargetMode="External"/><Relationship Id="rId7" Type="http://schemas.openxmlformats.org/officeDocument/2006/relationships/hyperlink" Target="http://www.usccb.org/bible/jdt/13:14" TargetMode="External"/><Relationship Id="rId12" Type="http://schemas.openxmlformats.org/officeDocument/2006/relationships/image" Target="../media/image24.jpeg"/><Relationship Id="rId2" Type="http://schemas.openxmlformats.org/officeDocument/2006/relationships/hyperlink" Target="http://www.usccb.org/bible/jdt/8:33" TargetMode="External"/><Relationship Id="rId1" Type="http://schemas.openxmlformats.org/officeDocument/2006/relationships/slideLayout" Target="../slideLayouts/slideLayout46.xml"/><Relationship Id="rId6" Type="http://schemas.openxmlformats.org/officeDocument/2006/relationships/hyperlink" Target="http://www.usccb.org/bible/jdt/13:04" TargetMode="External"/><Relationship Id="rId11" Type="http://schemas.openxmlformats.org/officeDocument/2006/relationships/hyperlink" Target="http://www.usccb.org/bible/ex/15:06" TargetMode="External"/><Relationship Id="rId5" Type="http://schemas.openxmlformats.org/officeDocument/2006/relationships/hyperlink" Target="http://www.usccb.org/bible/jdt/12:04" TargetMode="External"/><Relationship Id="rId10" Type="http://schemas.openxmlformats.org/officeDocument/2006/relationships/hyperlink" Target="http://www.usccb.org/bible/jdt/16:05" TargetMode="External"/><Relationship Id="rId4" Type="http://schemas.openxmlformats.org/officeDocument/2006/relationships/hyperlink" Target="http://www.usccb.org/bible/jdt/9:10" TargetMode="External"/><Relationship Id="rId9" Type="http://schemas.openxmlformats.org/officeDocument/2006/relationships/hyperlink" Target="http://www.usccb.org/bible/jdt/15:10"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usccb.org/bible/bar/1:7" TargetMode="External"/><Relationship Id="rId3" Type="http://schemas.openxmlformats.org/officeDocument/2006/relationships/hyperlink" Target="http://www.usccb.org/bible/jer/36:04" TargetMode="External"/><Relationship Id="rId7" Type="http://schemas.openxmlformats.org/officeDocument/2006/relationships/hyperlink" Target="http://www.usccb.org/bible/bar/1:14" TargetMode="External"/><Relationship Id="rId2" Type="http://schemas.openxmlformats.org/officeDocument/2006/relationships/hyperlink" Target="http://www.usccb.org/bible/jer/32:12" TargetMode="External"/><Relationship Id="rId1" Type="http://schemas.openxmlformats.org/officeDocument/2006/relationships/slideLayout" Target="../slideLayouts/slideLayout46.xml"/><Relationship Id="rId6" Type="http://schemas.openxmlformats.org/officeDocument/2006/relationships/hyperlink" Target="http://www.usccb.org/bible/bar/1:1" TargetMode="External"/><Relationship Id="rId5" Type="http://schemas.openxmlformats.org/officeDocument/2006/relationships/hyperlink" Target="http://www.usccb.org/bible/jer/45:01" TargetMode="External"/><Relationship Id="rId4" Type="http://schemas.openxmlformats.org/officeDocument/2006/relationships/hyperlink" Target="http://www.usccb.org/bible/jer/36:32"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usccb.org/bible/2mc/7:" TargetMode="External"/><Relationship Id="rId3" Type="http://schemas.openxmlformats.org/officeDocument/2006/relationships/hyperlink" Target="http://www.usccb.org/bible/1mc/2:66" TargetMode="External"/><Relationship Id="rId7" Type="http://schemas.openxmlformats.org/officeDocument/2006/relationships/hyperlink" Target="http://www.usccb.org/bible/2mc/10:16" TargetMode="External"/><Relationship Id="rId2" Type="http://schemas.openxmlformats.org/officeDocument/2006/relationships/hyperlink" Target="http://www.usccb.org/bible/1mc/2:4" TargetMode="External"/><Relationship Id="rId1" Type="http://schemas.openxmlformats.org/officeDocument/2006/relationships/slideLayout" Target="../slideLayouts/slideLayout46.xml"/><Relationship Id="rId6" Type="http://schemas.openxmlformats.org/officeDocument/2006/relationships/hyperlink" Target="http://www.usccb.org/bible/2mc/10:01" TargetMode="External"/><Relationship Id="rId5" Type="http://schemas.openxmlformats.org/officeDocument/2006/relationships/hyperlink" Target="http://www.usccb.org/bible/2mc/8:16" TargetMode="External"/><Relationship Id="rId4" Type="http://schemas.openxmlformats.org/officeDocument/2006/relationships/hyperlink" Target="http://www.usccb.org/bible/2mc/8: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mj-israel.org/CMJMinistries/ShoreshTours/ssm_mat5htm/tabid/146/Default.aspx" TargetMode="Externa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jewishencyclopedia.com/articles/5169-diaspora" TargetMode="External"/><Relationship Id="rId1" Type="http://schemas.openxmlformats.org/officeDocument/2006/relationships/slideLayout" Target="../slideLayouts/slideLayout5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4.jpg"/><Relationship Id="rId1" Type="http://schemas.openxmlformats.org/officeDocument/2006/relationships/slideLayout" Target="../slideLayouts/slideLayout46.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Old Testament Course</a:t>
            </a:r>
            <a:endParaRPr lang="en-US" dirty="0"/>
          </a:p>
        </p:txBody>
      </p:sp>
      <p:sp>
        <p:nvSpPr>
          <p:cNvPr id="3" name="Subtitle 2"/>
          <p:cNvSpPr>
            <a:spLocks noGrp="1"/>
          </p:cNvSpPr>
          <p:nvPr>
            <p:ph type="subTitle" idx="1"/>
          </p:nvPr>
        </p:nvSpPr>
        <p:spPr/>
        <p:txBody>
          <a:bodyPr/>
          <a:lstStyle/>
          <a:p>
            <a:r>
              <a:rPr lang="en-US" dirty="0" smtClean="0"/>
              <a:t>Reading The Old Testament: An Introduction</a:t>
            </a:r>
            <a:endParaRPr lang="en-US" dirty="0"/>
          </a:p>
        </p:txBody>
      </p:sp>
      <p:sp>
        <p:nvSpPr>
          <p:cNvPr id="4" name="TextBox 3"/>
          <p:cNvSpPr txBox="1"/>
          <p:nvPr/>
        </p:nvSpPr>
        <p:spPr>
          <a:xfrm>
            <a:off x="4191000" y="6019800"/>
            <a:ext cx="4660900" cy="369332"/>
          </a:xfrm>
          <a:prstGeom prst="rect">
            <a:avLst/>
          </a:prstGeom>
          <a:noFill/>
        </p:spPr>
        <p:txBody>
          <a:bodyPr wrap="square" rtlCol="0">
            <a:spAutoFit/>
          </a:bodyPr>
          <a:lstStyle/>
          <a:p>
            <a:r>
              <a:rPr lang="en-US" dirty="0" smtClean="0"/>
              <a:t>Dr. Andrew Calhoun, </a:t>
            </a:r>
            <a:r>
              <a:rPr lang="en-US" i="1" dirty="0" smtClean="0"/>
              <a:t>Ed.D., M.Div., Th.M., MS</a:t>
            </a:r>
            <a:endParaRPr lang="en-US" i="1" dirty="0"/>
          </a:p>
        </p:txBody>
      </p:sp>
      <p:sp>
        <p:nvSpPr>
          <p:cNvPr id="6" name="Slide Number Placeholder 5"/>
          <p:cNvSpPr>
            <a:spLocks noGrp="1"/>
          </p:cNvSpPr>
          <p:nvPr>
            <p:ph type="sldNum" sz="quarter" idx="12"/>
          </p:nvPr>
        </p:nvSpPr>
        <p:spPr/>
        <p:txBody>
          <a:bodyPr/>
          <a:lstStyle/>
          <a:p>
            <a:fld id="{907FA729-E57F-4612-A45D-F9B66B2173E3}" type="slidenum">
              <a:rPr lang="en-US" smtClean="0"/>
              <a:t>1</a:t>
            </a:fld>
            <a:endParaRPr lang="en-US"/>
          </a:p>
        </p:txBody>
      </p:sp>
      <p:sp>
        <p:nvSpPr>
          <p:cNvPr id="7" name="TextBox 6"/>
          <p:cNvSpPr txBox="1"/>
          <p:nvPr/>
        </p:nvSpPr>
        <p:spPr>
          <a:xfrm>
            <a:off x="304800" y="6019800"/>
            <a:ext cx="2514600" cy="369332"/>
          </a:xfrm>
          <a:prstGeom prst="rect">
            <a:avLst/>
          </a:prstGeom>
          <a:noFill/>
        </p:spPr>
        <p:txBody>
          <a:bodyPr wrap="square" rtlCol="0">
            <a:spAutoFit/>
          </a:bodyPr>
          <a:lstStyle/>
          <a:p>
            <a:r>
              <a:rPr lang="en-US" dirty="0" smtClean="0"/>
              <a:t>Chapter 19-26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90600"/>
            <a:ext cx="3448050" cy="193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11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Sing Us a Song of Zion!</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10</a:t>
            </a:fld>
            <a:endParaRPr lang="en-US"/>
          </a:p>
        </p:txBody>
      </p:sp>
      <p:sp>
        <p:nvSpPr>
          <p:cNvPr id="5" name="Rectangle 4"/>
          <p:cNvSpPr/>
          <p:nvPr/>
        </p:nvSpPr>
        <p:spPr>
          <a:xfrm>
            <a:off x="381000" y="1600200"/>
            <a:ext cx="6629400" cy="4801314"/>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Psalm 137 </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KJV)</a:t>
            </a:r>
          </a:p>
          <a:p>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rivers of Babylon, there we sat down, yea, we wept, when we remembered Zion.</a:t>
            </a:r>
          </a:p>
          <a:p>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We hanged our harps upon the willows in the midst thereof.</a:t>
            </a:r>
          </a:p>
          <a:p>
            <a:r>
              <a:rPr lang="en-US" baseline="30000"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For there they that carried us away captive required of us a song; and they that wasted us required of us mirth, saying, Sing us one of the songs of Zion.</a:t>
            </a:r>
          </a:p>
          <a:p>
            <a:r>
              <a:rPr lang="en-US" baseline="30000" dirty="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How shall we sing the </a:t>
            </a:r>
            <a:r>
              <a:rPr lang="en-US" cap="small" dirty="0">
                <a:latin typeface="Times New Roman" panose="02020603050405020304" pitchFamily="18" charset="0"/>
                <a:cs typeface="Times New Roman" panose="02020603050405020304" pitchFamily="18" charset="0"/>
              </a:rPr>
              <a:t>Lord</a:t>
            </a:r>
            <a:r>
              <a:rPr lang="en-US" dirty="0">
                <a:latin typeface="Times New Roman" panose="02020603050405020304" pitchFamily="18" charset="0"/>
                <a:cs typeface="Times New Roman" panose="02020603050405020304" pitchFamily="18" charset="0"/>
              </a:rPr>
              <a:t>'s song in a strange land?</a:t>
            </a:r>
          </a:p>
          <a:p>
            <a:r>
              <a:rPr lang="en-US" baseline="30000"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If I forget thee, O Jerusalem, let my right hand forget her cunning.</a:t>
            </a:r>
          </a:p>
          <a:p>
            <a:r>
              <a:rPr lang="en-US" baseline="30000" dirty="0">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If I do not remember thee, let my tongue cleave to the roof of my mouth; if I prefer not Jerusalem above my chief joy.</a:t>
            </a:r>
          </a:p>
          <a:p>
            <a:r>
              <a:rPr lang="en-US" baseline="30000" dirty="0">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Remember, O </a:t>
            </a:r>
            <a:r>
              <a:rPr lang="en-US" cap="small" dirty="0">
                <a:latin typeface="Times New Roman" panose="02020603050405020304" pitchFamily="18" charset="0"/>
                <a:cs typeface="Times New Roman" panose="02020603050405020304" pitchFamily="18" charset="0"/>
              </a:rPr>
              <a:t>Lord</a:t>
            </a:r>
            <a:r>
              <a:rPr lang="en-US" dirty="0">
                <a:latin typeface="Times New Roman" panose="02020603050405020304" pitchFamily="18" charset="0"/>
                <a:cs typeface="Times New Roman" panose="02020603050405020304" pitchFamily="18" charset="0"/>
              </a:rPr>
              <a:t>, the children of Edom in the day of Jerusalem; who said, </a:t>
            </a:r>
            <a:r>
              <a:rPr lang="en-US" dirty="0" err="1">
                <a:latin typeface="Times New Roman" panose="02020603050405020304" pitchFamily="18" charset="0"/>
                <a:cs typeface="Times New Roman" panose="02020603050405020304" pitchFamily="18" charset="0"/>
              </a:rPr>
              <a:t>Rase</a:t>
            </a:r>
            <a:r>
              <a:rPr lang="en-US" dirty="0">
                <a:latin typeface="Times New Roman" panose="02020603050405020304" pitchFamily="18" charset="0"/>
                <a:cs typeface="Times New Roman" panose="02020603050405020304" pitchFamily="18" charset="0"/>
              </a:rPr>
              <a:t> it, </a:t>
            </a:r>
            <a:r>
              <a:rPr lang="en-US" dirty="0" err="1">
                <a:latin typeface="Times New Roman" panose="02020603050405020304" pitchFamily="18" charset="0"/>
                <a:cs typeface="Times New Roman" panose="02020603050405020304" pitchFamily="18" charset="0"/>
              </a:rPr>
              <a:t>rase</a:t>
            </a:r>
            <a:r>
              <a:rPr lang="en-US" dirty="0">
                <a:latin typeface="Times New Roman" panose="02020603050405020304" pitchFamily="18" charset="0"/>
                <a:cs typeface="Times New Roman" panose="02020603050405020304" pitchFamily="18" charset="0"/>
              </a:rPr>
              <a:t> it, even to the foundation thereof.</a:t>
            </a:r>
          </a:p>
          <a:p>
            <a:r>
              <a:rPr lang="en-US" baseline="30000" dirty="0">
                <a:latin typeface="Times New Roman" panose="02020603050405020304" pitchFamily="18" charset="0"/>
                <a:cs typeface="Times New Roman" panose="02020603050405020304" pitchFamily="18" charset="0"/>
              </a:rPr>
              <a:t>8 </a:t>
            </a:r>
            <a:r>
              <a:rPr lang="en-US" dirty="0">
                <a:latin typeface="Times New Roman" panose="02020603050405020304" pitchFamily="18" charset="0"/>
                <a:cs typeface="Times New Roman" panose="02020603050405020304" pitchFamily="18" charset="0"/>
              </a:rPr>
              <a:t>O daughter of Babylon, who art to be destroyed; happy shall he be, that </a:t>
            </a:r>
            <a:r>
              <a:rPr lang="en-US" dirty="0" err="1">
                <a:latin typeface="Times New Roman" panose="02020603050405020304" pitchFamily="18" charset="0"/>
                <a:cs typeface="Times New Roman" panose="02020603050405020304" pitchFamily="18" charset="0"/>
              </a:rPr>
              <a:t>rewardeth</a:t>
            </a:r>
            <a:r>
              <a:rPr lang="en-US" dirty="0">
                <a:latin typeface="Times New Roman" panose="02020603050405020304" pitchFamily="18" charset="0"/>
                <a:cs typeface="Times New Roman" panose="02020603050405020304" pitchFamily="18" charset="0"/>
              </a:rPr>
              <a:t> thee as thou hast served us.</a:t>
            </a:r>
          </a:p>
          <a:p>
            <a:r>
              <a:rPr lang="en-US" baseline="30000" dirty="0">
                <a:latin typeface="Times New Roman" panose="02020603050405020304" pitchFamily="18" charset="0"/>
                <a:cs typeface="Times New Roman" panose="02020603050405020304" pitchFamily="18" charset="0"/>
              </a:rPr>
              <a:t>9 </a:t>
            </a:r>
            <a:r>
              <a:rPr lang="en-US" dirty="0">
                <a:latin typeface="Times New Roman" panose="02020603050405020304" pitchFamily="18" charset="0"/>
                <a:cs typeface="Times New Roman" panose="02020603050405020304" pitchFamily="18" charset="0"/>
              </a:rPr>
              <a:t>Happy shall he be, that </a:t>
            </a:r>
            <a:r>
              <a:rPr lang="en-US" dirty="0" err="1">
                <a:latin typeface="Times New Roman" panose="02020603050405020304" pitchFamily="18" charset="0"/>
                <a:cs typeface="Times New Roman" panose="02020603050405020304" pitchFamily="18" charset="0"/>
              </a:rPr>
              <a:t>taketh</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dasheth</a:t>
            </a:r>
            <a:r>
              <a:rPr lang="en-US" dirty="0">
                <a:latin typeface="Times New Roman" panose="02020603050405020304" pitchFamily="18" charset="0"/>
                <a:cs typeface="Times New Roman" panose="02020603050405020304" pitchFamily="18" charset="0"/>
              </a:rPr>
              <a:t> thy little ones against the stones.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057400"/>
            <a:ext cx="1828800" cy="2474686"/>
          </a:xfrm>
          <a:prstGeom prst="rect">
            <a:avLst/>
          </a:prstGeom>
        </p:spPr>
      </p:pic>
    </p:spTree>
    <p:extLst>
      <p:ext uri="{BB962C8B-B14F-4D97-AF65-F5344CB8AC3E}">
        <p14:creationId xmlns:p14="http://schemas.microsoft.com/office/powerpoint/2010/main" val="255482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Sing Us a Song of Zion!</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11</a:t>
            </a:fld>
            <a:endParaRPr lang="en-US"/>
          </a:p>
        </p:txBody>
      </p:sp>
      <p:sp>
        <p:nvSpPr>
          <p:cNvPr id="6" name="TextBox 5"/>
          <p:cNvSpPr txBox="1"/>
          <p:nvPr/>
        </p:nvSpPr>
        <p:spPr>
          <a:xfrm>
            <a:off x="228600" y="1676400"/>
            <a:ext cx="3898900" cy="16312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AutoNum type="alphaUcPeriod" startAt="2"/>
            </a:pPr>
            <a:r>
              <a:rPr lang="en-US" sz="2000" dirty="0" smtClean="0">
                <a:latin typeface="Times New Roman" panose="02020603050405020304" pitchFamily="18" charset="0"/>
                <a:cs typeface="Times New Roman" panose="02020603050405020304" pitchFamily="18" charset="0"/>
              </a:rPr>
              <a:t>Second Isaiah (Isaiah (40-55)</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Who Was Second Isaiah?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Outline of the Book</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Message of the Prophet</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Servant Songs</a:t>
            </a:r>
          </a:p>
        </p:txBody>
      </p:sp>
      <p:sp>
        <p:nvSpPr>
          <p:cNvPr id="3" name="TextBox 2"/>
          <p:cNvSpPr txBox="1"/>
          <p:nvPr/>
        </p:nvSpPr>
        <p:spPr>
          <a:xfrm>
            <a:off x="203200" y="4495800"/>
            <a:ext cx="8763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message</a:t>
            </a:r>
            <a:r>
              <a:rPr lang="en-US" dirty="0" smtClean="0">
                <a:latin typeface="Times New Roman" panose="02020603050405020304" pitchFamily="18" charset="0"/>
                <a:cs typeface="Times New Roman" panose="02020603050405020304" pitchFamily="18" charset="0"/>
              </a:rPr>
              <a:t> changes from judgment and condemnation of Israel to one of trust and confident hope that God is about to end the exile.</a:t>
            </a:r>
            <a:endParaRPr lang="en-US" dirty="0">
              <a:latin typeface="Times New Roman" panose="02020603050405020304" pitchFamily="18" charset="0"/>
              <a:cs typeface="Times New Roman" panose="02020603050405020304" pitchFamily="18" charset="0"/>
            </a:endParaRPr>
          </a:p>
          <a:p>
            <a:pPr marL="342900" indent="-342900">
              <a:buAutoNum type="arabicParenR"/>
            </a:pPr>
            <a:r>
              <a:rPr lang="en-US" dirty="0" smtClean="0">
                <a:latin typeface="Times New Roman" panose="02020603050405020304" pitchFamily="18" charset="0"/>
                <a:cs typeface="Times New Roman" panose="02020603050405020304" pitchFamily="18" charset="0"/>
              </a:rPr>
              <a:t>God is the Holy One of Israel</a:t>
            </a:r>
          </a:p>
          <a:p>
            <a:pPr marL="342900" indent="-342900">
              <a:buAutoNum type="arabicParenR"/>
            </a:pPr>
            <a:r>
              <a:rPr lang="en-US" dirty="0" smtClean="0">
                <a:latin typeface="Times New Roman" panose="02020603050405020304" pitchFamily="18" charset="0"/>
                <a:cs typeface="Times New Roman" panose="02020603050405020304" pitchFamily="18" charset="0"/>
              </a:rPr>
              <a:t>God uses foreign rulers and nations as his instruments to punish Israel, but will in turn punish the evil that those nations do in excess</a:t>
            </a:r>
          </a:p>
          <a:p>
            <a:pPr marL="342900" indent="-342900">
              <a:buAutoNum type="arabicParenR"/>
            </a:pPr>
            <a:r>
              <a:rPr lang="en-US" dirty="0" smtClean="0">
                <a:latin typeface="Times New Roman" panose="02020603050405020304" pitchFamily="18" charset="0"/>
                <a:cs typeface="Times New Roman" panose="02020603050405020304" pitchFamily="18" charset="0"/>
              </a:rPr>
              <a:t>He makes his home in Jerusalem on Mount Zion and from there his salvation goes forth.</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362450" y="1676400"/>
            <a:ext cx="4629150"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Isaiah 40</a:t>
            </a:r>
          </a:p>
          <a:p>
            <a:pPr marL="342900" indent="-342900">
              <a:buAutoNum type="arabicParenR"/>
            </a:pPr>
            <a:r>
              <a:rPr lang="en-US" dirty="0" smtClean="0">
                <a:latin typeface="Times New Roman" panose="02020603050405020304" pitchFamily="18" charset="0"/>
                <a:cs typeface="Times New Roman" panose="02020603050405020304" pitchFamily="18" charset="0"/>
              </a:rPr>
              <a:t>God’s word is all-powerful</a:t>
            </a:r>
          </a:p>
          <a:p>
            <a:pPr marL="342900" indent="-342900">
              <a:buAutoNum type="arabicParenR"/>
            </a:pPr>
            <a:r>
              <a:rPr lang="en-US" dirty="0" smtClean="0">
                <a:latin typeface="Times New Roman" panose="02020603050405020304" pitchFamily="18" charset="0"/>
                <a:cs typeface="Times New Roman" panose="02020603050405020304" pitchFamily="18" charset="0"/>
              </a:rPr>
              <a:t>He will give mercy and forgiveness</a:t>
            </a:r>
          </a:p>
          <a:p>
            <a:pPr marL="342900" indent="-342900">
              <a:buAutoNum type="arabicParenR"/>
            </a:pPr>
            <a:r>
              <a:rPr lang="en-US" dirty="0" smtClean="0">
                <a:latin typeface="Times New Roman" panose="02020603050405020304" pitchFamily="18" charset="0"/>
                <a:cs typeface="Times New Roman" panose="02020603050405020304" pitchFamily="18" charset="0"/>
              </a:rPr>
              <a:t>God will do new things never done before</a:t>
            </a:r>
          </a:p>
          <a:p>
            <a:pPr marL="342900" indent="-342900">
              <a:buAutoNum type="arabicParenR"/>
            </a:pPr>
            <a:r>
              <a:rPr lang="en-US" dirty="0" smtClean="0">
                <a:latin typeface="Times New Roman" panose="02020603050405020304" pitchFamily="18" charset="0"/>
                <a:cs typeface="Times New Roman" panose="02020603050405020304" pitchFamily="18" charset="0"/>
              </a:rPr>
              <a:t>There will be a new exodus</a:t>
            </a:r>
          </a:p>
          <a:p>
            <a:pPr marL="342900" indent="-342900">
              <a:buAutoNum type="arabicParenR"/>
            </a:pPr>
            <a:r>
              <a:rPr lang="en-US" dirty="0" smtClean="0">
                <a:latin typeface="Times New Roman" panose="02020603050405020304" pitchFamily="18" charset="0"/>
                <a:cs typeface="Times New Roman" panose="02020603050405020304" pitchFamily="18" charset="0"/>
              </a:rPr>
              <a:t>Yahweh is the Redeemer of Israel </a:t>
            </a:r>
          </a:p>
          <a:p>
            <a:pPr marL="342900" indent="-342900">
              <a:buAutoNum type="arabicParenR"/>
            </a:pPr>
            <a:r>
              <a:rPr lang="en-US" dirty="0" smtClean="0">
                <a:latin typeface="Times New Roman" panose="02020603050405020304" pitchFamily="18" charset="0"/>
                <a:cs typeface="Times New Roman" panose="02020603050405020304" pitchFamily="18" charset="0"/>
              </a:rPr>
              <a:t>There will be a new creation</a:t>
            </a:r>
          </a:p>
          <a:p>
            <a:pPr marL="342900" indent="-342900">
              <a:buAutoNum type="arabicParenR"/>
            </a:pPr>
            <a:r>
              <a:rPr lang="en-US" dirty="0" smtClean="0">
                <a:latin typeface="Times New Roman" panose="02020603050405020304" pitchFamily="18" charset="0"/>
                <a:cs typeface="Times New Roman" panose="02020603050405020304" pitchFamily="18" charset="0"/>
              </a:rPr>
              <a:t>There is a role for all nations in God’s plan</a:t>
            </a:r>
          </a:p>
          <a:p>
            <a:pPr marL="342900" indent="-342900">
              <a:buAutoNum type="arabicParenR"/>
            </a:pPr>
            <a:r>
              <a:rPr lang="en-US" dirty="0" smtClean="0">
                <a:latin typeface="Times New Roman" panose="02020603050405020304" pitchFamily="18" charset="0"/>
                <a:cs typeface="Times New Roman" panose="02020603050405020304" pitchFamily="18" charset="0"/>
              </a:rPr>
              <a:t>Yahweh will restore Zion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73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915400" cy="1111664"/>
          </a:xfrm>
        </p:spPr>
        <p:txBody>
          <a:bodyPr>
            <a:normAutofit fontScale="90000"/>
          </a:bodyPr>
          <a:lstStyle/>
          <a:p>
            <a:r>
              <a:rPr lang="en-US" sz="4900" dirty="0" smtClean="0"/>
              <a:t>Chapter 21: </a:t>
            </a:r>
            <a:r>
              <a:rPr lang="en-US" sz="4400" dirty="0" smtClean="0"/>
              <a:t>The Struggle to Restore the Land (540-500 B.C.)</a:t>
            </a:r>
            <a:endParaRPr lang="en-US" sz="4400" dirty="0"/>
          </a:p>
        </p:txBody>
      </p:sp>
      <p:sp>
        <p:nvSpPr>
          <p:cNvPr id="4" name="Slide Number Placeholder 3"/>
          <p:cNvSpPr>
            <a:spLocks noGrp="1"/>
          </p:cNvSpPr>
          <p:nvPr>
            <p:ph type="sldNum" sz="quarter" idx="12"/>
          </p:nvPr>
        </p:nvSpPr>
        <p:spPr/>
        <p:txBody>
          <a:bodyPr/>
          <a:lstStyle/>
          <a:p>
            <a:fld id="{907FA729-E57F-4612-A45D-F9B66B2173E3}" type="slidenum">
              <a:rPr lang="en-US" smtClean="0"/>
              <a:t>12</a:t>
            </a:fld>
            <a:endParaRPr lang="en-US"/>
          </a:p>
        </p:txBody>
      </p:sp>
      <p:sp>
        <p:nvSpPr>
          <p:cNvPr id="5" name="TextBox 4"/>
          <p:cNvSpPr txBox="1"/>
          <p:nvPr/>
        </p:nvSpPr>
        <p:spPr>
          <a:xfrm>
            <a:off x="304800" y="1828800"/>
            <a:ext cx="5715000" cy="317009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Persian Political Policy</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Persian Religion: Zoroaster</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Biblical Sources for the Period after the Exile</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Return Gets Underway</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Opposition and Difficulties</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Prophet Haggai</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Prophet Zechariah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Second Zechariah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Isaiah 56-66</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Changes in Prophecy in the Exile and After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209800"/>
            <a:ext cx="2099733" cy="1574800"/>
          </a:xfrm>
          <a:prstGeom prst="rect">
            <a:avLst/>
          </a:prstGeom>
        </p:spPr>
      </p:pic>
    </p:spTree>
    <p:extLst>
      <p:ext uri="{BB962C8B-B14F-4D97-AF65-F5344CB8AC3E}">
        <p14:creationId xmlns:p14="http://schemas.microsoft.com/office/powerpoint/2010/main" val="422867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13</a:t>
            </a:fld>
            <a:endParaRPr lang="en-US"/>
          </a:p>
        </p:txBody>
      </p:sp>
      <p:sp>
        <p:nvSpPr>
          <p:cNvPr id="3" name="Rectangle 2"/>
          <p:cNvSpPr/>
          <p:nvPr/>
        </p:nvSpPr>
        <p:spPr>
          <a:xfrm>
            <a:off x="304800" y="609600"/>
            <a:ext cx="6248400" cy="5909310"/>
          </a:xfrm>
          <a:prstGeom prst="rect">
            <a:avLst/>
          </a:prstGeom>
        </p:spPr>
        <p:txBody>
          <a:bodyPr wrap="square">
            <a:spAutoFit/>
          </a:bodyPr>
          <a:lstStyle/>
          <a:p>
            <a:pPr algn="ctr"/>
            <a:r>
              <a:rPr lang="en-US" b="1" dirty="0" err="1">
                <a:latin typeface="Times New Roman" panose="02020603050405020304" pitchFamily="18" charset="0"/>
                <a:cs typeface="Times New Roman" panose="02020603050405020304" pitchFamily="18" charset="0"/>
              </a:rPr>
              <a:t>Achaemenid</a:t>
            </a:r>
            <a:r>
              <a:rPr lang="en-US" b="1" dirty="0">
                <a:latin typeface="Times New Roman" panose="02020603050405020304" pitchFamily="18" charset="0"/>
                <a:cs typeface="Times New Roman" panose="02020603050405020304" pitchFamily="18" charset="0"/>
              </a:rPr>
              <a:t> Dynasty</a:t>
            </a:r>
          </a:p>
          <a:p>
            <a:r>
              <a:rPr lang="en-US" b="1" dirty="0">
                <a:latin typeface="Times New Roman" panose="02020603050405020304" pitchFamily="18" charset="0"/>
                <a:cs typeface="Times New Roman" panose="02020603050405020304" pitchFamily="18" charset="0"/>
              </a:rPr>
              <a:t>559-530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2"/>
              </a:rPr>
              <a:t>–</a:t>
            </a:r>
            <a:r>
              <a:rPr lang="en-US" dirty="0" smtClean="0">
                <a:latin typeface="Times New Roman" panose="02020603050405020304" pitchFamily="18" charset="0"/>
                <a:cs typeface="Times New Roman" panose="02020603050405020304" pitchFamily="18" charset="0"/>
              </a:rPr>
              <a:t> Cyrus the Great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529-522</a:t>
            </a:r>
            <a:r>
              <a:rPr lang="en-US" dirty="0">
                <a:latin typeface="Times New Roman" panose="02020603050405020304" pitchFamily="18" charset="0"/>
                <a:cs typeface="Times New Roman" panose="02020603050405020304" pitchFamily="18" charset="0"/>
              </a:rPr>
              <a:t> - Cambyses (son)</a:t>
            </a:r>
          </a:p>
          <a:p>
            <a:r>
              <a:rPr lang="en-US" b="1" dirty="0">
                <a:latin typeface="Times New Roman" panose="02020603050405020304" pitchFamily="18" charset="0"/>
                <a:cs typeface="Times New Roman" panose="02020603050405020304" pitchFamily="18" charset="0"/>
              </a:rPr>
              <a:t>522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Smerdis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Bardiya</a:t>
            </a:r>
            <a:r>
              <a:rPr lang="en-US" dirty="0">
                <a:latin typeface="Times New Roman" panose="02020603050405020304" pitchFamily="18" charset="0"/>
                <a:cs typeface="Times New Roman" panose="02020603050405020304" pitchFamily="18" charset="0"/>
              </a:rPr>
              <a:t>) (brother)</a:t>
            </a:r>
          </a:p>
          <a:p>
            <a:r>
              <a:rPr lang="en-US" b="1" dirty="0">
                <a:latin typeface="Times New Roman" panose="02020603050405020304" pitchFamily="18" charset="0"/>
                <a:cs typeface="Times New Roman" panose="02020603050405020304" pitchFamily="18" charset="0"/>
              </a:rPr>
              <a:t>521-486</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Darius I, the Great</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485-465</a:t>
            </a:r>
            <a:r>
              <a:rPr lang="en-US" dirty="0">
                <a:latin typeface="Times New Roman" panose="02020603050405020304" pitchFamily="18" charset="0"/>
                <a:cs typeface="Times New Roman" panose="02020603050405020304" pitchFamily="18" charset="0"/>
              </a:rPr>
              <a:t> - Xerxes I (son)</a:t>
            </a:r>
          </a:p>
          <a:p>
            <a:r>
              <a:rPr lang="en-US" b="1" dirty="0">
                <a:latin typeface="Times New Roman" panose="02020603050405020304" pitchFamily="18" charset="0"/>
                <a:cs typeface="Times New Roman" panose="02020603050405020304" pitchFamily="18" charset="0"/>
              </a:rPr>
              <a:t>464-424</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Artaxerxes</a:t>
            </a:r>
            <a:r>
              <a:rPr lang="en-US" dirty="0">
                <a:latin typeface="Times New Roman" panose="02020603050405020304" pitchFamily="18" charset="0"/>
                <a:cs typeface="Times New Roman" panose="02020603050405020304" pitchFamily="18" charset="0"/>
              </a:rPr>
              <a:t> I, </a:t>
            </a:r>
            <a:r>
              <a:rPr lang="en-US" dirty="0" err="1">
                <a:latin typeface="Times New Roman" panose="02020603050405020304" pitchFamily="18" charset="0"/>
                <a:cs typeface="Times New Roman" panose="02020603050405020304" pitchFamily="18" charset="0"/>
              </a:rPr>
              <a:t>Longimanus</a:t>
            </a:r>
            <a:r>
              <a:rPr lang="en-US" dirty="0">
                <a:latin typeface="Times New Roman" panose="02020603050405020304" pitchFamily="18" charset="0"/>
                <a:cs typeface="Times New Roman" panose="02020603050405020304" pitchFamily="18" charset="0"/>
              </a:rPr>
              <a:t> (son)</a:t>
            </a:r>
          </a:p>
          <a:p>
            <a:r>
              <a:rPr lang="en-US" b="1" dirty="0">
                <a:latin typeface="Times New Roman" panose="02020603050405020304" pitchFamily="18" charset="0"/>
                <a:cs typeface="Times New Roman" panose="02020603050405020304" pitchFamily="18" charset="0"/>
              </a:rPr>
              <a:t>424</a:t>
            </a:r>
            <a:r>
              <a:rPr lang="en-US" dirty="0">
                <a:latin typeface="Times New Roman" panose="02020603050405020304" pitchFamily="18" charset="0"/>
                <a:cs typeface="Times New Roman" panose="02020603050405020304" pitchFamily="18" charset="0"/>
              </a:rPr>
              <a:t> - Xerxes II (son)</a:t>
            </a:r>
          </a:p>
          <a:p>
            <a:r>
              <a:rPr lang="en-US" b="1" dirty="0">
                <a:latin typeface="Times New Roman" panose="02020603050405020304" pitchFamily="18" charset="0"/>
                <a:cs typeface="Times New Roman" panose="02020603050405020304" pitchFamily="18" charset="0"/>
              </a:rPr>
              <a:t>424</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Sogdianus</a:t>
            </a:r>
            <a:r>
              <a:rPr lang="en-US" dirty="0">
                <a:latin typeface="Times New Roman" panose="02020603050405020304" pitchFamily="18" charset="0"/>
                <a:cs typeface="Times New Roman" panose="02020603050405020304" pitchFamily="18" charset="0"/>
              </a:rPr>
              <a:t> (brother)</a:t>
            </a:r>
          </a:p>
          <a:p>
            <a:r>
              <a:rPr lang="en-US" b="1" dirty="0">
                <a:latin typeface="Times New Roman" panose="02020603050405020304" pitchFamily="18" charset="0"/>
                <a:cs typeface="Times New Roman" panose="02020603050405020304" pitchFamily="18" charset="0"/>
              </a:rPr>
              <a:t>423-405</a:t>
            </a:r>
            <a:r>
              <a:rPr lang="en-US" dirty="0">
                <a:latin typeface="Times New Roman" panose="02020603050405020304" pitchFamily="18" charset="0"/>
                <a:cs typeface="Times New Roman" panose="02020603050405020304" pitchFamily="18" charset="0"/>
              </a:rPr>
              <a:t> - Darius II, </a:t>
            </a:r>
            <a:r>
              <a:rPr lang="en-US" dirty="0" err="1">
                <a:latin typeface="Times New Roman" panose="02020603050405020304" pitchFamily="18" charset="0"/>
                <a:cs typeface="Times New Roman" panose="02020603050405020304" pitchFamily="18" charset="0"/>
              </a:rPr>
              <a:t>Nothus</a:t>
            </a:r>
            <a:r>
              <a:rPr lang="en-US" dirty="0">
                <a:latin typeface="Times New Roman" panose="02020603050405020304" pitchFamily="18" charset="0"/>
                <a:cs typeface="Times New Roman" panose="02020603050405020304" pitchFamily="18" charset="0"/>
              </a:rPr>
              <a:t> (brother)</a:t>
            </a:r>
          </a:p>
          <a:p>
            <a:r>
              <a:rPr lang="en-US" b="1" dirty="0">
                <a:latin typeface="Times New Roman" panose="02020603050405020304" pitchFamily="18" charset="0"/>
                <a:cs typeface="Times New Roman" panose="02020603050405020304" pitchFamily="18" charset="0"/>
              </a:rPr>
              <a:t>404-359</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Artaxerxes</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Mnemon</a:t>
            </a:r>
            <a:r>
              <a:rPr lang="en-US" dirty="0">
                <a:latin typeface="Times New Roman" panose="02020603050405020304" pitchFamily="18" charset="0"/>
                <a:cs typeface="Times New Roman" panose="02020603050405020304" pitchFamily="18" charset="0"/>
              </a:rPr>
              <a:t> (son)</a:t>
            </a:r>
          </a:p>
          <a:p>
            <a:r>
              <a:rPr lang="en-US" b="1" dirty="0">
                <a:latin typeface="Times New Roman" panose="02020603050405020304" pitchFamily="18" charset="0"/>
                <a:cs typeface="Times New Roman" panose="02020603050405020304" pitchFamily="18" charset="0"/>
              </a:rPr>
              <a:t>358-338</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Artaxerxes</a:t>
            </a:r>
            <a:r>
              <a:rPr lang="en-US" dirty="0">
                <a:latin typeface="Times New Roman" panose="02020603050405020304" pitchFamily="18" charset="0"/>
                <a:cs typeface="Times New Roman" panose="02020603050405020304" pitchFamily="18" charset="0"/>
              </a:rPr>
              <a:t> III (</a:t>
            </a:r>
            <a:r>
              <a:rPr lang="en-US" dirty="0" err="1">
                <a:latin typeface="Times New Roman" panose="02020603050405020304" pitchFamily="18" charset="0"/>
                <a:cs typeface="Times New Roman" panose="02020603050405020304" pitchFamily="18" charset="0"/>
              </a:rPr>
              <a:t>Ochus</a:t>
            </a:r>
            <a:r>
              <a:rPr lang="en-US" dirty="0">
                <a:latin typeface="Times New Roman" panose="02020603050405020304" pitchFamily="18" charset="0"/>
                <a:cs typeface="Times New Roman" panose="02020603050405020304" pitchFamily="18" charset="0"/>
              </a:rPr>
              <a:t>) (son)</a:t>
            </a:r>
          </a:p>
          <a:p>
            <a:r>
              <a:rPr lang="en-US" b="1" dirty="0">
                <a:latin typeface="Times New Roman" panose="02020603050405020304" pitchFamily="18" charset="0"/>
                <a:cs typeface="Times New Roman" panose="02020603050405020304" pitchFamily="18" charset="0"/>
              </a:rPr>
              <a:t>337-336</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Artaxerxes</a:t>
            </a:r>
            <a:r>
              <a:rPr lang="en-US" dirty="0">
                <a:latin typeface="Times New Roman" panose="02020603050405020304" pitchFamily="18" charset="0"/>
                <a:cs typeface="Times New Roman" panose="02020603050405020304" pitchFamily="18" charset="0"/>
              </a:rPr>
              <a:t> IV ( </a:t>
            </a:r>
            <a:r>
              <a:rPr lang="en-US" dirty="0" err="1">
                <a:latin typeface="Times New Roman" panose="02020603050405020304" pitchFamily="18" charset="0"/>
                <a:cs typeface="Times New Roman" panose="02020603050405020304" pitchFamily="18" charset="0"/>
              </a:rPr>
              <a:t>Arses</a:t>
            </a:r>
            <a:r>
              <a:rPr lang="en-US" dirty="0">
                <a:latin typeface="Times New Roman" panose="02020603050405020304" pitchFamily="18" charset="0"/>
                <a:cs typeface="Times New Roman" panose="02020603050405020304" pitchFamily="18" charset="0"/>
              </a:rPr>
              <a:t>) (son)</a:t>
            </a:r>
          </a:p>
          <a:p>
            <a:r>
              <a:rPr lang="en-US" b="1" dirty="0">
                <a:latin typeface="Times New Roman" panose="02020603050405020304" pitchFamily="18" charset="0"/>
                <a:cs typeface="Times New Roman" panose="02020603050405020304" pitchFamily="18" charset="0"/>
              </a:rPr>
              <a:t>335-330</a:t>
            </a:r>
            <a:r>
              <a:rPr lang="en-US" dirty="0">
                <a:latin typeface="Times New Roman" panose="02020603050405020304" pitchFamily="18" charset="0"/>
                <a:cs typeface="Times New Roman" panose="02020603050405020304" pitchFamily="18" charset="0"/>
              </a:rPr>
              <a:t> - Darius III (</a:t>
            </a:r>
            <a:r>
              <a:rPr lang="en-US" dirty="0" err="1">
                <a:latin typeface="Times New Roman" panose="02020603050405020304" pitchFamily="18" charset="0"/>
                <a:cs typeface="Times New Roman" panose="02020603050405020304" pitchFamily="18" charset="0"/>
              </a:rPr>
              <a:t>Codomannus</a:t>
            </a:r>
            <a:r>
              <a:rPr lang="en-US" dirty="0">
                <a:latin typeface="Times New Roman" panose="02020603050405020304" pitchFamily="18" charset="0"/>
                <a:cs typeface="Times New Roman" panose="02020603050405020304" pitchFamily="18" charset="0"/>
              </a:rPr>
              <a:t>) (great-grandson of Darius II)</a:t>
            </a:r>
          </a:p>
          <a:p>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Macedonian </a:t>
            </a:r>
            <a:r>
              <a:rPr lang="en-US" b="1" dirty="0">
                <a:latin typeface="Times New Roman" panose="02020603050405020304" pitchFamily="18" charset="0"/>
                <a:cs typeface="Times New Roman" panose="02020603050405020304" pitchFamily="18" charset="0"/>
              </a:rPr>
              <a:t>conquest of the Persian empire 330</a:t>
            </a:r>
          </a:p>
          <a:p>
            <a:r>
              <a:rPr lang="en-US" b="1" dirty="0">
                <a:latin typeface="Times New Roman" panose="02020603050405020304" pitchFamily="18" charset="0"/>
                <a:cs typeface="Times New Roman" panose="02020603050405020304" pitchFamily="18" charset="0"/>
              </a:rPr>
              <a:t>Seleucids</a:t>
            </a:r>
          </a:p>
          <a:p>
            <a:r>
              <a:rPr lang="en-US" b="1" dirty="0">
                <a:latin typeface="Times New Roman" panose="02020603050405020304" pitchFamily="18" charset="0"/>
                <a:cs typeface="Times New Roman" panose="02020603050405020304" pitchFamily="18" charset="0"/>
              </a:rPr>
              <a:t>305-281 B.C.</a:t>
            </a:r>
            <a:r>
              <a:rPr lang="en-US" dirty="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Seleucus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 </a:t>
            </a:r>
            <a:r>
              <a:rPr lang="en-US" dirty="0" err="1">
                <a:latin typeface="Times New Roman" panose="02020603050405020304" pitchFamily="18" charset="0"/>
                <a:cs typeface="Times New Roman" panose="02020603050405020304" pitchFamily="18" charset="0"/>
              </a:rPr>
              <a:t>Nicator</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281-261</a:t>
            </a:r>
            <a:r>
              <a:rPr lang="en-US" dirty="0">
                <a:latin typeface="Times New Roman" panose="02020603050405020304" pitchFamily="18" charset="0"/>
                <a:cs typeface="Times New Roman" panose="02020603050405020304" pitchFamily="18" charset="0"/>
              </a:rPr>
              <a:t> - Antiochus I </a:t>
            </a:r>
            <a:r>
              <a:rPr lang="en-US" dirty="0" err="1">
                <a:latin typeface="Times New Roman" panose="02020603050405020304" pitchFamily="18" charset="0"/>
                <a:cs typeface="Times New Roman" panose="02020603050405020304" pitchFamily="18" charset="0"/>
              </a:rPr>
              <a:t>Soter</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261-246</a:t>
            </a:r>
            <a:r>
              <a:rPr lang="en-US" dirty="0">
                <a:latin typeface="Times New Roman" panose="02020603050405020304" pitchFamily="18" charset="0"/>
                <a:cs typeface="Times New Roman" panose="02020603050405020304" pitchFamily="18" charset="0"/>
              </a:rPr>
              <a:t> - Antiochus II </a:t>
            </a:r>
            <a:r>
              <a:rPr lang="en-US" dirty="0" err="1">
                <a:latin typeface="Times New Roman" panose="02020603050405020304" pitchFamily="18" charset="0"/>
                <a:cs typeface="Times New Roman" panose="02020603050405020304" pitchFamily="18" charset="0"/>
              </a:rPr>
              <a:t>Theos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246-225</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Seleucus</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Callinicus</a:t>
            </a:r>
            <a:endParaRPr lang="en-US" dirty="0">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455" y="4648200"/>
            <a:ext cx="3505199" cy="173644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86155"/>
            <a:ext cx="3842154" cy="2912467"/>
          </a:xfrm>
          <a:prstGeom prst="rect">
            <a:avLst/>
          </a:prstGeom>
        </p:spPr>
      </p:pic>
    </p:spTree>
    <p:extLst>
      <p:ext uri="{BB962C8B-B14F-4D97-AF65-F5344CB8AC3E}">
        <p14:creationId xmlns:p14="http://schemas.microsoft.com/office/powerpoint/2010/main" val="2045139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8915400" cy="1111664"/>
          </a:xfrm>
        </p:spPr>
        <p:txBody>
          <a:bodyPr>
            <a:normAutofit fontScale="90000"/>
          </a:bodyPr>
          <a:lstStyle/>
          <a:p>
            <a:r>
              <a:rPr lang="en-US" sz="4900" dirty="0" smtClean="0"/>
              <a:t>Chapter 21: </a:t>
            </a:r>
            <a:r>
              <a:rPr lang="en-US" sz="4400" dirty="0" smtClean="0"/>
              <a:t>The Struggle to Restore the Land (540-500 B.C.)</a:t>
            </a:r>
            <a:endParaRPr lang="en-US" sz="4400" dirty="0"/>
          </a:p>
        </p:txBody>
      </p:sp>
      <p:sp>
        <p:nvSpPr>
          <p:cNvPr id="4" name="Slide Number Placeholder 3"/>
          <p:cNvSpPr>
            <a:spLocks noGrp="1"/>
          </p:cNvSpPr>
          <p:nvPr>
            <p:ph type="sldNum" sz="quarter" idx="12"/>
          </p:nvPr>
        </p:nvSpPr>
        <p:spPr/>
        <p:txBody>
          <a:bodyPr/>
          <a:lstStyle/>
          <a:p>
            <a:fld id="{907FA729-E57F-4612-A45D-F9B66B2173E3}" type="slidenum">
              <a:rPr lang="en-US" smtClean="0"/>
              <a:t>14</a:t>
            </a:fld>
            <a:endParaRPr lang="en-US"/>
          </a:p>
        </p:txBody>
      </p:sp>
      <p:sp>
        <p:nvSpPr>
          <p:cNvPr id="3" name="Rectangle 2"/>
          <p:cNvSpPr/>
          <p:nvPr/>
        </p:nvSpPr>
        <p:spPr>
          <a:xfrm>
            <a:off x="152400" y="1714431"/>
            <a:ext cx="4953000" cy="17543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latin typeface="Times New Roman" pitchFamily="18" charset="0"/>
                <a:cs typeface="Times New Roman" pitchFamily="18" charset="0"/>
              </a:rPr>
              <a:t>Haggai</a:t>
            </a:r>
            <a:r>
              <a:rPr lang="en-US" dirty="0">
                <a:latin typeface="Times New Roman" pitchFamily="18" charset="0"/>
                <a:cs typeface="Times New Roman" pitchFamily="18" charset="0"/>
              </a:rPr>
              <a:t> - The people failed to put God first, by building their houses before they finished God's temple.  Therefore, they had no prosperity. </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Zechariah</a:t>
            </a:r>
            <a:r>
              <a:rPr lang="en-US" dirty="0">
                <a:latin typeface="Times New Roman" pitchFamily="18" charset="0"/>
                <a:cs typeface="Times New Roman" pitchFamily="18" charset="0"/>
              </a:rPr>
              <a:t> - Zechariah encourages the Jews to complete the temple.  Many messianic prophecies. </a:t>
            </a:r>
          </a:p>
        </p:txBody>
      </p:sp>
      <p:sp>
        <p:nvSpPr>
          <p:cNvPr id="7" name="Rectangle 6"/>
          <p:cNvSpPr/>
          <p:nvPr/>
        </p:nvSpPr>
        <p:spPr>
          <a:xfrm>
            <a:off x="139700" y="3657600"/>
            <a:ext cx="556260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800100" lvl="1"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Isaiah </a:t>
            </a:r>
            <a:r>
              <a:rPr lang="en-US" sz="2000" dirty="0" smtClean="0">
                <a:latin typeface="Times New Roman" panose="02020603050405020304" pitchFamily="18" charset="0"/>
                <a:cs typeface="Times New Roman" panose="02020603050405020304" pitchFamily="18" charset="0"/>
              </a:rPr>
              <a:t>56-66</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Changes </a:t>
            </a:r>
            <a:r>
              <a:rPr lang="en-US" sz="2000" dirty="0">
                <a:latin typeface="Times New Roman" panose="02020603050405020304" pitchFamily="18" charset="0"/>
                <a:cs typeface="Times New Roman" panose="02020603050405020304" pitchFamily="18" charset="0"/>
              </a:rPr>
              <a:t>in Prophecy in the Exile and After</a:t>
            </a:r>
          </a:p>
        </p:txBody>
      </p:sp>
      <p:sp>
        <p:nvSpPr>
          <p:cNvPr id="8" name="TextBox 7"/>
          <p:cNvSpPr txBox="1"/>
          <p:nvPr/>
        </p:nvSpPr>
        <p:spPr>
          <a:xfrm>
            <a:off x="152400" y="4648199"/>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There is a renewal and new energy to provide some spiritual guidance to Israel to get them ready for coming back to the promise land.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5486400"/>
            <a:ext cx="5943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New tone - the Yoke is being broken… chains being broken … sharing bread with the poor… clothing the naked </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727131"/>
            <a:ext cx="2813050" cy="2133600"/>
          </a:xfrm>
          <a:prstGeom prst="rect">
            <a:avLst/>
          </a:prstGeom>
        </p:spPr>
      </p:pic>
    </p:spTree>
    <p:extLst>
      <p:ext uri="{BB962C8B-B14F-4D97-AF65-F5344CB8AC3E}">
        <p14:creationId xmlns:p14="http://schemas.microsoft.com/office/powerpoint/2010/main" val="2301778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22: Life in the Post-Exilic Community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15</a:t>
            </a:fld>
            <a:endParaRPr lang="en-US"/>
          </a:p>
        </p:txBody>
      </p:sp>
      <p:sp>
        <p:nvSpPr>
          <p:cNvPr id="6" name="Rectangle 5"/>
          <p:cNvSpPr/>
          <p:nvPr/>
        </p:nvSpPr>
        <p:spPr>
          <a:xfrm>
            <a:off x="381000" y="1828800"/>
            <a:ext cx="8001000"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a:latin typeface="Times New Roman" pitchFamily="18" charset="0"/>
                <a:cs typeface="Times New Roman" pitchFamily="18" charset="0"/>
              </a:rPr>
              <a:t>First Chronicles </a:t>
            </a:r>
            <a:r>
              <a:rPr lang="en-US" sz="2000" dirty="0">
                <a:latin typeface="Times New Roman" pitchFamily="18" charset="0"/>
                <a:cs typeface="Times New Roman" pitchFamily="18" charset="0"/>
              </a:rPr>
              <a:t>- A recounting of the history of Israel to the time of Solomon. </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Second Chronicles </a:t>
            </a:r>
            <a:r>
              <a:rPr lang="en-US" sz="2000" dirty="0">
                <a:latin typeface="Times New Roman" pitchFamily="18" charset="0"/>
                <a:cs typeface="Times New Roman" pitchFamily="18" charset="0"/>
              </a:rPr>
              <a:t>- continued recounting of the life of Solomon, building of temple, to the captivity.  History of Judah only.</a:t>
            </a:r>
          </a:p>
        </p:txBody>
      </p:sp>
      <p:sp>
        <p:nvSpPr>
          <p:cNvPr id="7" name="Rectangle 6"/>
          <p:cNvSpPr/>
          <p:nvPr/>
        </p:nvSpPr>
        <p:spPr>
          <a:xfrm>
            <a:off x="469900" y="4038600"/>
            <a:ext cx="791210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latin typeface="Times New Roman" pitchFamily="18" charset="0"/>
                <a:cs typeface="Times New Roman" pitchFamily="18" charset="0"/>
              </a:rPr>
              <a:t>Ezra </a:t>
            </a:r>
            <a:r>
              <a:rPr lang="en-US" sz="2000" dirty="0">
                <a:latin typeface="Times New Roman" pitchFamily="18" charset="0"/>
                <a:cs typeface="Times New Roman" pitchFamily="18" charset="0"/>
              </a:rPr>
              <a:t>- Cyrus let most of the Jews return to their land of Israel.  Zerubbabel led the people (539 B.C.).  Ezra returned later with more Jews (458 B.C.) Built the temple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Nehemiah </a:t>
            </a:r>
            <a:r>
              <a:rPr lang="en-US" sz="2000" dirty="0">
                <a:latin typeface="Times New Roman" pitchFamily="18" charset="0"/>
                <a:cs typeface="Times New Roman" pitchFamily="18" charset="0"/>
              </a:rPr>
              <a:t>- Building the walls of Jerusalem.  Nehemiah got permission from the king of Persia to rebuild the walls (444 B.C.).  Revival in the land. </a:t>
            </a:r>
          </a:p>
        </p:txBody>
      </p:sp>
    </p:spTree>
    <p:extLst>
      <p:ext uri="{BB962C8B-B14F-4D97-AF65-F5344CB8AC3E}">
        <p14:creationId xmlns:p14="http://schemas.microsoft.com/office/powerpoint/2010/main" val="83066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22: Life in the Post-Exilic Community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16</a:t>
            </a:fld>
            <a:endParaRPr lang="en-US"/>
          </a:p>
        </p:txBody>
      </p:sp>
      <p:sp>
        <p:nvSpPr>
          <p:cNvPr id="5" name="TextBox 4"/>
          <p:cNvSpPr txBox="1"/>
          <p:nvPr/>
        </p:nvSpPr>
        <p:spPr>
          <a:xfrm>
            <a:off x="266700" y="1994969"/>
            <a:ext cx="5943600" cy="34778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Work of the Chroniclers</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Books of Chronicles</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Ezra</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Nehemiah</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Confusion between Ezra’s and Nehemiah’s Reforms</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Ezra and the Beginning of the Old Testament Canon</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Samaritans</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Jewish Colony at Elephantine</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Malachi</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Joel</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Jonah</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161139"/>
            <a:ext cx="2286000" cy="3145536"/>
          </a:xfrm>
          <a:prstGeom prst="rect">
            <a:avLst/>
          </a:prstGeom>
        </p:spPr>
      </p:pic>
    </p:spTree>
    <p:extLst>
      <p:ext uri="{BB962C8B-B14F-4D97-AF65-F5344CB8AC3E}">
        <p14:creationId xmlns:p14="http://schemas.microsoft.com/office/powerpoint/2010/main" val="429437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22: Life in the Post-Exilic Community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17</a:t>
            </a:fld>
            <a:endParaRPr lang="en-US"/>
          </a:p>
        </p:txBody>
      </p:sp>
      <p:sp>
        <p:nvSpPr>
          <p:cNvPr id="3" name="Rectangle 2"/>
          <p:cNvSpPr/>
          <p:nvPr/>
        </p:nvSpPr>
        <p:spPr>
          <a:xfrm>
            <a:off x="304800" y="4800600"/>
            <a:ext cx="411480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itchFamily="18" charset="0"/>
                <a:cs typeface="Times New Roman" pitchFamily="18" charset="0"/>
              </a:rPr>
              <a:t>Jonah</a:t>
            </a:r>
            <a:r>
              <a:rPr lang="en-US" dirty="0">
                <a:latin typeface="Times New Roman" pitchFamily="18" charset="0"/>
                <a:cs typeface="Times New Roman" pitchFamily="18" charset="0"/>
              </a:rPr>
              <a:t> - Jonah proclaims a coming judgment upon Nineveh's people.  But they repented and judgment was spared. </a:t>
            </a:r>
          </a:p>
        </p:txBody>
      </p:sp>
      <p:sp>
        <p:nvSpPr>
          <p:cNvPr id="6" name="Rectangle 5"/>
          <p:cNvSpPr/>
          <p:nvPr/>
        </p:nvSpPr>
        <p:spPr>
          <a:xfrm>
            <a:off x="342900" y="3416300"/>
            <a:ext cx="41148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itchFamily="18" charset="0"/>
                <a:cs typeface="Times New Roman" pitchFamily="18" charset="0"/>
              </a:rPr>
              <a:t>Joel</a:t>
            </a:r>
            <a:r>
              <a:rPr lang="en-US" dirty="0">
                <a:latin typeface="Times New Roman" pitchFamily="18" charset="0"/>
                <a:cs typeface="Times New Roman" pitchFamily="18" charset="0"/>
              </a:rPr>
              <a:t> - Proclaims a terrifying future using the imagery of locusts.  Judgment will come but blessing will follow. </a:t>
            </a:r>
          </a:p>
        </p:txBody>
      </p:sp>
      <p:sp>
        <p:nvSpPr>
          <p:cNvPr id="7" name="Rectangle 6"/>
          <p:cNvSpPr/>
          <p:nvPr/>
        </p:nvSpPr>
        <p:spPr>
          <a:xfrm>
            <a:off x="304800" y="1828800"/>
            <a:ext cx="41148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latin typeface="Times New Roman" pitchFamily="18" charset="0"/>
                <a:cs typeface="Times New Roman" pitchFamily="18" charset="0"/>
              </a:rPr>
              <a:t>Malachi</a:t>
            </a:r>
            <a:r>
              <a:rPr lang="en-US" dirty="0">
                <a:latin typeface="Times New Roman" pitchFamily="18" charset="0"/>
                <a:cs typeface="Times New Roman" pitchFamily="18" charset="0"/>
              </a:rPr>
              <a:t>. - God's people are lax in their duty to God. Growing distant from God.  Moral compromise.  Proclamation of coming judgment.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1833265"/>
            <a:ext cx="2929749" cy="3890665"/>
          </a:xfrm>
          <a:prstGeom prst="rect">
            <a:avLst/>
          </a:prstGeom>
        </p:spPr>
      </p:pic>
    </p:spTree>
    <p:extLst>
      <p:ext uri="{BB962C8B-B14F-4D97-AF65-F5344CB8AC3E}">
        <p14:creationId xmlns:p14="http://schemas.microsoft.com/office/powerpoint/2010/main" val="390804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The Cultivation of Wisdom</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18</a:t>
            </a:fld>
            <a:endParaRPr lang="en-US"/>
          </a:p>
        </p:txBody>
      </p:sp>
      <p:sp>
        <p:nvSpPr>
          <p:cNvPr id="5" name="TextBox 4"/>
          <p:cNvSpPr txBox="1"/>
          <p:nvPr/>
        </p:nvSpPr>
        <p:spPr>
          <a:xfrm>
            <a:off x="228600" y="1676400"/>
            <a:ext cx="55626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What Is a Wisdom Book?</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Origins of Wisdom in Israel</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Way of the Wise</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Proverbs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Job</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Ecclesiastes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Songs of Songs (The Canticle of Canticles)</a:t>
            </a:r>
          </a:p>
          <a:p>
            <a:pPr marL="342900" indent="-342900">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Sirach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Ecclesiasticus</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Wisdom</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Achievement of Wisdom</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81200"/>
            <a:ext cx="2133986" cy="18138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029200"/>
            <a:ext cx="3112903" cy="1647444"/>
          </a:xfrm>
          <a:prstGeom prst="rect">
            <a:avLst/>
          </a:prstGeom>
        </p:spPr>
      </p:pic>
    </p:spTree>
    <p:extLst>
      <p:ext uri="{BB962C8B-B14F-4D97-AF65-F5344CB8AC3E}">
        <p14:creationId xmlns:p14="http://schemas.microsoft.com/office/powerpoint/2010/main" val="390640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The Cultivation of Wisdom</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19</a:t>
            </a:fld>
            <a:endParaRPr lang="en-US"/>
          </a:p>
        </p:txBody>
      </p:sp>
      <p:sp>
        <p:nvSpPr>
          <p:cNvPr id="5" name="TextBox 4"/>
          <p:cNvSpPr txBox="1"/>
          <p:nvPr/>
        </p:nvSpPr>
        <p:spPr>
          <a:xfrm>
            <a:off x="228600" y="1676400"/>
            <a:ext cx="3886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What Is a Wisdom Book?</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Origins of Wisdom in Israel</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Way of the Wise</a:t>
            </a:r>
          </a:p>
        </p:txBody>
      </p:sp>
      <p:sp>
        <p:nvSpPr>
          <p:cNvPr id="7" name="TextBox 6"/>
          <p:cNvSpPr txBox="1"/>
          <p:nvPr/>
        </p:nvSpPr>
        <p:spPr>
          <a:xfrm>
            <a:off x="4495800" y="1663700"/>
            <a:ext cx="41275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u="sng" dirty="0" smtClean="0">
                <a:latin typeface="Times New Roman" panose="02020603050405020304" pitchFamily="18" charset="0"/>
                <a:cs typeface="Times New Roman" panose="02020603050405020304" pitchFamily="18" charset="0"/>
              </a:rPr>
              <a:t>Wisdom books </a:t>
            </a:r>
            <a:r>
              <a:rPr lang="en-US" dirty="0" smtClean="0">
                <a:latin typeface="Times New Roman" panose="02020603050405020304" pitchFamily="18" charset="0"/>
                <a:cs typeface="Times New Roman" panose="02020603050405020304" pitchFamily="18" charset="0"/>
              </a:rPr>
              <a:t>are differ in both style and subject matters.  However they all have a certain common characteristics with set them apart from other biblical books.  </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54000" y="3048000"/>
            <a:ext cx="86614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AutoNum type="arabicParenR"/>
            </a:pPr>
            <a:r>
              <a:rPr lang="en-US" dirty="0" smtClean="0">
                <a:latin typeface="Times New Roman" panose="02020603050405020304" pitchFamily="18" charset="0"/>
                <a:cs typeface="Times New Roman" panose="02020603050405020304" pitchFamily="18" charset="0"/>
              </a:rPr>
              <a:t>Minimum interest in great acts of divine salvation proclaimed by the Torah and prophets</a:t>
            </a:r>
          </a:p>
          <a:p>
            <a:pPr marL="342900" indent="-342900">
              <a:buAutoNum type="arabicParenR"/>
            </a:pPr>
            <a:r>
              <a:rPr lang="en-US" dirty="0" smtClean="0">
                <a:latin typeface="Times New Roman" panose="02020603050405020304" pitchFamily="18" charset="0"/>
                <a:cs typeface="Times New Roman" panose="02020603050405020304" pitchFamily="18" charset="0"/>
              </a:rPr>
              <a:t>Little interest in Israel as a nation or in its history</a:t>
            </a:r>
          </a:p>
          <a:p>
            <a:pPr marL="342900" indent="-342900">
              <a:buAutoNum type="arabicParenR"/>
            </a:pPr>
            <a:r>
              <a:rPr lang="en-US" dirty="0" smtClean="0">
                <a:latin typeface="Times New Roman" panose="02020603050405020304" pitchFamily="18" charset="0"/>
                <a:cs typeface="Times New Roman" panose="02020603050405020304" pitchFamily="18" charset="0"/>
              </a:rPr>
              <a:t>Questing attitude about the problems of life: why there is suffering, inequality and death, and why the wicked prosper</a:t>
            </a:r>
          </a:p>
          <a:p>
            <a:pPr marL="342900" indent="-342900">
              <a:buAutoNum type="arabicParenR"/>
            </a:pPr>
            <a:r>
              <a:rPr lang="en-US" dirty="0" smtClean="0">
                <a:latin typeface="Times New Roman" panose="02020603050405020304" pitchFamily="18" charset="0"/>
                <a:cs typeface="Times New Roman" panose="02020603050405020304" pitchFamily="18" charset="0"/>
              </a:rPr>
              <a:t>Search for how to master life and understand how humans should behave before God</a:t>
            </a:r>
          </a:p>
          <a:p>
            <a:pPr marL="342900" indent="-342900">
              <a:buAutoNum type="arabicParenR"/>
            </a:pPr>
            <a:r>
              <a:rPr lang="en-US" dirty="0" smtClean="0">
                <a:latin typeface="Times New Roman" panose="02020603050405020304" pitchFamily="18" charset="0"/>
                <a:cs typeface="Times New Roman" panose="02020603050405020304" pitchFamily="18" charset="0"/>
              </a:rPr>
              <a:t>Great interest in the universal human experiences that affect all people and not just </a:t>
            </a:r>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elievers in Yahweh</a:t>
            </a:r>
          </a:p>
          <a:p>
            <a:pPr marL="342900" indent="-342900">
              <a:buAutoNum type="arabicParenR"/>
            </a:pPr>
            <a:r>
              <a:rPr lang="en-US" dirty="0" smtClean="0">
                <a:latin typeface="Times New Roman" panose="02020603050405020304" pitchFamily="18" charset="0"/>
                <a:cs typeface="Times New Roman" panose="02020603050405020304" pitchFamily="18" charset="0"/>
              </a:rPr>
              <a:t>Joy in the contemplation of creation and God as Creator</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4000" y="5486400"/>
            <a:ext cx="5562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Two major sources for Israel’s interest in wisdom.  </a:t>
            </a:r>
          </a:p>
          <a:p>
            <a:pPr marL="342900" indent="-342900">
              <a:buFont typeface="Wingdings" panose="05000000000000000000" pitchFamily="2" charset="2"/>
              <a:buChar char="§"/>
            </a:pPr>
            <a:r>
              <a:rPr lang="en-US" sz="2000" i="1" dirty="0" smtClean="0">
                <a:latin typeface="Times New Roman" panose="02020603050405020304" pitchFamily="18" charset="0"/>
                <a:cs typeface="Times New Roman" panose="02020603050405020304" pitchFamily="18" charset="0"/>
              </a:rPr>
              <a:t>The family</a:t>
            </a:r>
          </a:p>
          <a:p>
            <a:pPr marL="342900" indent="-342900">
              <a:buFont typeface="Wingdings" panose="05000000000000000000" pitchFamily="2" charset="2"/>
              <a:buChar char="§"/>
            </a:pPr>
            <a:r>
              <a:rPr lang="en-US" sz="2000" i="1" dirty="0">
                <a:latin typeface="Times New Roman" panose="02020603050405020304" pitchFamily="18" charset="0"/>
                <a:cs typeface="Times New Roman" panose="02020603050405020304" pitchFamily="18" charset="0"/>
              </a:rPr>
              <a:t>F</a:t>
            </a:r>
            <a:r>
              <a:rPr lang="en-US" sz="2000" i="1" dirty="0" smtClean="0">
                <a:latin typeface="Times New Roman" panose="02020603050405020304" pitchFamily="18" charset="0"/>
                <a:cs typeface="Times New Roman" panose="02020603050405020304" pitchFamily="18" charset="0"/>
              </a:rPr>
              <a:t>ormal education</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507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19: </a:t>
            </a:r>
            <a:r>
              <a:rPr lang="en-US" sz="4900" dirty="0" smtClean="0"/>
              <a:t>Prophecy During the Babylonian Exile</a:t>
            </a:r>
            <a:endParaRPr lang="en-US" sz="4900" dirty="0"/>
          </a:p>
        </p:txBody>
      </p:sp>
      <p:sp>
        <p:nvSpPr>
          <p:cNvPr id="4" name="Slide Number Placeholder 3"/>
          <p:cNvSpPr>
            <a:spLocks noGrp="1"/>
          </p:cNvSpPr>
          <p:nvPr>
            <p:ph type="sldNum" sz="quarter" idx="12"/>
          </p:nvPr>
        </p:nvSpPr>
        <p:spPr/>
        <p:txBody>
          <a:bodyPr/>
          <a:lstStyle/>
          <a:p>
            <a:fld id="{907FA729-E57F-4612-A45D-F9B66B2173E3}" type="slidenum">
              <a:rPr lang="en-US" smtClean="0"/>
              <a:t>2</a:t>
            </a:fld>
            <a:endParaRPr lang="en-US"/>
          </a:p>
        </p:txBody>
      </p:sp>
      <p:sp>
        <p:nvSpPr>
          <p:cNvPr id="5" name="TextBox 4"/>
          <p:cNvSpPr txBox="1"/>
          <p:nvPr/>
        </p:nvSpPr>
        <p:spPr>
          <a:xfrm>
            <a:off x="304800" y="1676399"/>
            <a:ext cx="56388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lphaUcPeriod"/>
            </a:pPr>
            <a:r>
              <a:rPr lang="en-US" sz="2200" dirty="0" smtClean="0">
                <a:latin typeface="Times New Roman" panose="02020603050405020304" pitchFamily="18" charset="0"/>
                <a:cs typeface="Times New Roman" panose="02020603050405020304" pitchFamily="18" charset="0"/>
              </a:rPr>
              <a:t>Dealing with Loss</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On Living in Exile</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First Jewish “Diaspora”</a:t>
            </a:r>
          </a:p>
        </p:txBody>
      </p:sp>
      <p:sp>
        <p:nvSpPr>
          <p:cNvPr id="6" name="TextBox 5"/>
          <p:cNvSpPr txBox="1"/>
          <p:nvPr/>
        </p:nvSpPr>
        <p:spPr>
          <a:xfrm>
            <a:off x="381000" y="3014008"/>
            <a:ext cx="556260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atin typeface="Times New Roman" panose="02020603050405020304" pitchFamily="18" charset="0"/>
                <a:cs typeface="Times New Roman" panose="02020603050405020304" pitchFamily="18" charset="0"/>
              </a:rPr>
              <a:t>B.   Ezekiel the Prophet</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Prophet Called in Exile (Ex. 1-3</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Nature of the Book of Ezekiel </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Ezekiel’s Theology of Judgment </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Plan of Restoration</a:t>
            </a:r>
          </a:p>
        </p:txBody>
      </p:sp>
      <p:sp>
        <p:nvSpPr>
          <p:cNvPr id="7" name="TextBox 6"/>
          <p:cNvSpPr txBox="1"/>
          <p:nvPr/>
        </p:nvSpPr>
        <p:spPr>
          <a:xfrm>
            <a:off x="381000" y="4953000"/>
            <a:ext cx="563880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smtClean="0">
                <a:latin typeface="Times New Roman" panose="02020603050405020304" pitchFamily="18" charset="0"/>
                <a:cs typeface="Times New Roman" panose="02020603050405020304" pitchFamily="18" charset="0"/>
              </a:rPr>
              <a:t>C.  The “Priestly” Edition of the Pentateuch</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A New Interpretation of Israel’s Faith</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Shape of the Priestly Pentateuch</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Theology of the Priestly Writers</a:t>
            </a:r>
          </a:p>
        </p:txBody>
      </p:sp>
      <p:pic>
        <p:nvPicPr>
          <p:cNvPr id="8" name="Picture 3" descr="C:\Users\Owner\AppData\Local\Microsoft\Windows\Temporary Internet Files\Content.IE5\V9CF48NY\MP90044030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408237"/>
            <a:ext cx="1775416" cy="254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79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The Cultivation of Wisdom</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20</a:t>
            </a:fld>
            <a:endParaRPr lang="en-US"/>
          </a:p>
        </p:txBody>
      </p:sp>
      <p:sp>
        <p:nvSpPr>
          <p:cNvPr id="3" name="Rectangle 2"/>
          <p:cNvSpPr/>
          <p:nvPr/>
        </p:nvSpPr>
        <p:spPr>
          <a:xfrm>
            <a:off x="304800" y="1600200"/>
            <a:ext cx="8305800"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itchFamily="18" charset="0"/>
                <a:cs typeface="Times New Roman" pitchFamily="18" charset="0"/>
              </a:rPr>
              <a:t>Proverbs </a:t>
            </a:r>
            <a:r>
              <a:rPr lang="en-US" sz="2000" dirty="0">
                <a:latin typeface="Times New Roman" pitchFamily="18" charset="0"/>
                <a:cs typeface="Times New Roman" pitchFamily="18" charset="0"/>
              </a:rPr>
              <a:t>- Practical wisdom in everyday affairs. </a:t>
            </a:r>
          </a:p>
          <a:p>
            <a:r>
              <a:rPr lang="en-US" sz="2000" b="1" dirty="0" smtClean="0">
                <a:latin typeface="Times New Roman" pitchFamily="18" charset="0"/>
                <a:cs typeface="Times New Roman" pitchFamily="18" charset="0"/>
              </a:rPr>
              <a:t>Job </a:t>
            </a:r>
            <a:r>
              <a:rPr lang="en-US" sz="2000" dirty="0" smtClean="0">
                <a:latin typeface="Times New Roman" pitchFamily="18" charset="0"/>
                <a:cs typeface="Times New Roman" pitchFamily="18" charset="0"/>
              </a:rPr>
              <a:t>- a righteous man tested by God.  Deals with God's sovereignty. </a:t>
            </a:r>
          </a:p>
          <a:p>
            <a:r>
              <a:rPr lang="en-US" sz="2000" b="1" dirty="0" smtClean="0">
                <a:latin typeface="Times New Roman" pitchFamily="18" charset="0"/>
                <a:cs typeface="Times New Roman" pitchFamily="18" charset="0"/>
              </a:rPr>
              <a:t>Ecclesiastes </a:t>
            </a:r>
            <a:r>
              <a:rPr lang="en-US" sz="2000" dirty="0">
                <a:latin typeface="Times New Roman" pitchFamily="18" charset="0"/>
                <a:cs typeface="Times New Roman" pitchFamily="18" charset="0"/>
              </a:rPr>
              <a:t>- All is vanity.  The wisdom of man is futility. </a:t>
            </a:r>
          </a:p>
          <a:p>
            <a:r>
              <a:rPr lang="en-US" sz="2000" b="1" dirty="0" smtClean="0">
                <a:latin typeface="Times New Roman" pitchFamily="18" charset="0"/>
                <a:cs typeface="Times New Roman" pitchFamily="18" charset="0"/>
              </a:rPr>
              <a:t>Song of Solomon </a:t>
            </a:r>
            <a:r>
              <a:rPr lang="en-US" sz="2000" dirty="0" smtClean="0">
                <a:latin typeface="Times New Roman" pitchFamily="18" charset="0"/>
                <a:cs typeface="Times New Roman" pitchFamily="18" charset="0"/>
              </a:rPr>
              <a:t>- A song between Solomon and his </a:t>
            </a:r>
            <a:r>
              <a:rPr lang="en-US" sz="2000" dirty="0" err="1" smtClean="0">
                <a:latin typeface="Times New Roman" pitchFamily="18" charset="0"/>
                <a:cs typeface="Times New Roman" pitchFamily="18" charset="0"/>
              </a:rPr>
              <a:t>Shulammite</a:t>
            </a:r>
            <a:r>
              <a:rPr lang="en-US" sz="2000" dirty="0" smtClean="0">
                <a:latin typeface="Times New Roman" pitchFamily="18" charset="0"/>
                <a:cs typeface="Times New Roman" pitchFamily="18" charset="0"/>
              </a:rPr>
              <a:t> bride, displaying the love between a man and a woman. </a:t>
            </a:r>
            <a:endParaRPr lang="en-US" sz="2000" dirty="0">
              <a:latin typeface="Times New Roman" pitchFamily="18" charset="0"/>
              <a:cs typeface="Times New Roman" pitchFamily="18" charset="0"/>
            </a:endParaRPr>
          </a:p>
        </p:txBody>
      </p:sp>
      <p:sp>
        <p:nvSpPr>
          <p:cNvPr id="6" name="Rectangle 5"/>
          <p:cNvSpPr/>
          <p:nvPr/>
        </p:nvSpPr>
        <p:spPr>
          <a:xfrm>
            <a:off x="317500" y="3429000"/>
            <a:ext cx="8470900"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THE BOOK OF WISDOM</a:t>
            </a:r>
          </a:p>
          <a:p>
            <a:r>
              <a:rPr lang="en-US" dirty="0">
                <a:latin typeface="Times New Roman" panose="02020603050405020304" pitchFamily="18" charset="0"/>
                <a:cs typeface="Times New Roman" panose="02020603050405020304" pitchFamily="18" charset="0"/>
              </a:rPr>
              <a:t>The Book of Wisdom was written about fifty years before the coming of Christ. Its author, whose name is not known to us, was probably a member of the Jewish community at Alexandria, in Egypt. He wrote in Greek, in a style patterned on that of Hebrew verse. At times he speaks in the person of Solomon, placing his teachings on the lips of the wise king of Hebrew tradition in order to emphasize their value. His profound knowledge of the earlier Old Testament writings is reflected in almost every line of the book, and marks him, like Ben </a:t>
            </a:r>
            <a:r>
              <a:rPr lang="en-US" dirty="0" err="1">
                <a:latin typeface="Times New Roman" panose="02020603050405020304" pitchFamily="18" charset="0"/>
                <a:cs typeface="Times New Roman" panose="02020603050405020304" pitchFamily="18" charset="0"/>
              </a:rPr>
              <a:t>Sira</a:t>
            </a:r>
            <a:r>
              <a:rPr lang="en-US" dirty="0">
                <a:latin typeface="Times New Roman" panose="02020603050405020304" pitchFamily="18" charset="0"/>
                <a:cs typeface="Times New Roman" panose="02020603050405020304" pitchFamily="18" charset="0"/>
              </a:rPr>
              <a:t>, as an outstanding representative of religious devotion and learning among the sages of postexilic Judaism.</a:t>
            </a:r>
            <a:endParaRPr lang="en-US" dirty="0">
              <a:effectLst/>
              <a:latin typeface="Times New Roman" panose="02020603050405020304" pitchFamily="18" charset="0"/>
              <a:cs typeface="Times New Roman" panose="02020603050405020304" pitchFamily="18" charset="0"/>
            </a:endParaRPr>
          </a:p>
        </p:txBody>
      </p:sp>
      <p:sp>
        <p:nvSpPr>
          <p:cNvPr id="8" name="Rectangle 7"/>
          <p:cNvSpPr/>
          <p:nvPr/>
        </p:nvSpPr>
        <p:spPr>
          <a:xfrm>
            <a:off x="1193800" y="6197789"/>
            <a:ext cx="6400800" cy="646331"/>
          </a:xfrm>
          <a:prstGeom prst="rect">
            <a:avLst/>
          </a:prstGeom>
        </p:spPr>
        <p:txBody>
          <a:bodyPr wrap="square">
            <a:spAutoFit/>
          </a:bodyPr>
          <a:lstStyle/>
          <a:p>
            <a:r>
              <a:rPr lang="en-US" dirty="0">
                <a:hlinkClick r:id="rId2"/>
              </a:rPr>
              <a:t>http://www.usccb.org/bible/books-of-the-bible/#</a:t>
            </a:r>
            <a:r>
              <a:rPr lang="en-US" dirty="0" smtClean="0">
                <a:hlinkClick r:id="rId2"/>
              </a:rPr>
              <a:t>Wisdom</a:t>
            </a:r>
            <a:endParaRPr lang="en-US" dirty="0" smtClean="0"/>
          </a:p>
          <a:p>
            <a:endParaRPr lang="en-US" dirty="0"/>
          </a:p>
        </p:txBody>
      </p:sp>
    </p:spTree>
    <p:extLst>
      <p:ext uri="{BB962C8B-B14F-4D97-AF65-F5344CB8AC3E}">
        <p14:creationId xmlns:p14="http://schemas.microsoft.com/office/powerpoint/2010/main" val="370148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 The Cultivation of Wisdom</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21</a:t>
            </a:fld>
            <a:endParaRPr lang="en-US"/>
          </a:p>
        </p:txBody>
      </p:sp>
      <p:sp>
        <p:nvSpPr>
          <p:cNvPr id="5" name="Rectangle 4"/>
          <p:cNvSpPr/>
          <p:nvPr/>
        </p:nvSpPr>
        <p:spPr>
          <a:xfrm>
            <a:off x="457200" y="3733800"/>
            <a:ext cx="8077200" cy="203132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THE WISDOM OF BEN </a:t>
            </a:r>
            <a:r>
              <a:rPr lang="en-US" b="1" dirty="0" smtClean="0">
                <a:latin typeface="Times New Roman" panose="02020603050405020304" pitchFamily="18" charset="0"/>
                <a:cs typeface="Times New Roman" panose="02020603050405020304" pitchFamily="18" charset="0"/>
              </a:rPr>
              <a:t>SIRA  (</a:t>
            </a:r>
            <a:r>
              <a:rPr lang="en-US" b="1" dirty="0">
                <a:latin typeface="Times New Roman" panose="02020603050405020304" pitchFamily="18" charset="0"/>
                <a:cs typeface="Times New Roman" panose="02020603050405020304" pitchFamily="18" charset="0"/>
              </a:rPr>
              <a:t>ECCLESIASTICUS)</a:t>
            </a:r>
          </a:p>
          <a:p>
            <a:r>
              <a:rPr lang="en-US" dirty="0">
                <a:latin typeface="Times New Roman" panose="02020603050405020304" pitchFamily="18" charset="0"/>
                <a:cs typeface="Times New Roman" panose="02020603050405020304" pitchFamily="18" charset="0"/>
              </a:rPr>
              <a:t>The Wisdom of Ben </a:t>
            </a:r>
            <a:r>
              <a:rPr lang="en-US" dirty="0" err="1">
                <a:latin typeface="Times New Roman" panose="02020603050405020304" pitchFamily="18" charset="0"/>
                <a:cs typeface="Times New Roman" panose="02020603050405020304" pitchFamily="18" charset="0"/>
              </a:rPr>
              <a:t>Sira</a:t>
            </a:r>
            <a:r>
              <a:rPr lang="en-US" dirty="0">
                <a:latin typeface="Times New Roman" panose="02020603050405020304" pitchFamily="18" charset="0"/>
                <a:cs typeface="Times New Roman" panose="02020603050405020304" pitchFamily="18" charset="0"/>
              </a:rPr>
              <a:t> derives its title from the author, “</a:t>
            </a:r>
            <a:r>
              <a:rPr lang="en-US" dirty="0" err="1">
                <a:latin typeface="Times New Roman" panose="02020603050405020304" pitchFamily="18" charset="0"/>
                <a:cs typeface="Times New Roman" panose="02020603050405020304" pitchFamily="18" charset="0"/>
              </a:rPr>
              <a:t>Yeshua</a:t>
            </a:r>
            <a:r>
              <a:rPr lang="en-US" dirty="0">
                <a:latin typeface="Times New Roman" panose="02020603050405020304" pitchFamily="18" charset="0"/>
                <a:cs typeface="Times New Roman" panose="02020603050405020304" pitchFamily="18" charset="0"/>
              </a:rPr>
              <a:t> [Jesus], son of </a:t>
            </a:r>
            <a:r>
              <a:rPr lang="en-US" dirty="0" err="1">
                <a:latin typeface="Times New Roman" panose="02020603050405020304" pitchFamily="18" charset="0"/>
                <a:cs typeface="Times New Roman" panose="02020603050405020304" pitchFamily="18" charset="0"/>
              </a:rPr>
              <a:t>Eleazar</a:t>
            </a:r>
            <a:r>
              <a:rPr lang="en-US" dirty="0">
                <a:latin typeface="Times New Roman" panose="02020603050405020304" pitchFamily="18" charset="0"/>
                <a:cs typeface="Times New Roman" panose="02020603050405020304" pitchFamily="18" charset="0"/>
              </a:rPr>
              <a:t>, son of </a:t>
            </a:r>
            <a:r>
              <a:rPr lang="en-US" dirty="0" err="1">
                <a:latin typeface="Times New Roman" panose="02020603050405020304" pitchFamily="18" charset="0"/>
                <a:cs typeface="Times New Roman" panose="02020603050405020304" pitchFamily="18" charset="0"/>
              </a:rPr>
              <a:t>Sira</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2"/>
              </a:rPr>
              <a:t>50:27</a:t>
            </a:r>
            <a:r>
              <a:rPr lang="en-US" dirty="0">
                <a:latin typeface="Times New Roman" panose="02020603050405020304" pitchFamily="18" charset="0"/>
                <a:cs typeface="Times New Roman" panose="02020603050405020304" pitchFamily="18" charset="0"/>
              </a:rPr>
              <a:t>). This seems to be the earliest title of the book. The designation “Liber </a:t>
            </a:r>
            <a:r>
              <a:rPr lang="en-US" dirty="0" err="1">
                <a:latin typeface="Times New Roman" panose="02020603050405020304" pitchFamily="18" charset="0"/>
                <a:cs typeface="Times New Roman" panose="02020603050405020304" pitchFamily="18" charset="0"/>
              </a:rPr>
              <a:t>Ecclesiasticus</a:t>
            </a:r>
            <a:r>
              <a:rPr lang="en-US" dirty="0">
                <a:latin typeface="Times New Roman" panose="02020603050405020304" pitchFamily="18" charset="0"/>
                <a:cs typeface="Times New Roman" panose="02020603050405020304" pitchFamily="18" charset="0"/>
              </a:rPr>
              <a:t>,” meaning “Church Book,” appended to some Greek and Latin manuscripts, is perhaps due to the extensive use the church made of this book in presenting moral teaching to catechumens and to the faithful. The title “</a:t>
            </a:r>
            <a:r>
              <a:rPr lang="en-US" dirty="0" err="1">
                <a:latin typeface="Times New Roman" panose="02020603050405020304" pitchFamily="18" charset="0"/>
                <a:cs typeface="Times New Roman" panose="02020603050405020304" pitchFamily="18" charset="0"/>
              </a:rPr>
              <a:t>Sirach</a:t>
            </a:r>
            <a:r>
              <a:rPr lang="en-US" dirty="0">
                <a:latin typeface="Times New Roman" panose="02020603050405020304" pitchFamily="18" charset="0"/>
                <a:cs typeface="Times New Roman" panose="02020603050405020304" pitchFamily="18" charset="0"/>
              </a:rPr>
              <a:t>” comes from the Greek form of the author’s name.</a:t>
            </a:r>
            <a:endParaRPr lang="en-US" dirty="0">
              <a:effectLst/>
              <a:latin typeface="Times New Roman" panose="02020603050405020304" pitchFamily="18" charset="0"/>
              <a:cs typeface="Times New Roman" panose="02020603050405020304" pitchFamily="18" charset="0"/>
            </a:endParaRPr>
          </a:p>
        </p:txBody>
      </p:sp>
      <p:sp>
        <p:nvSpPr>
          <p:cNvPr id="6" name="Rectangle 5"/>
          <p:cNvSpPr/>
          <p:nvPr/>
        </p:nvSpPr>
        <p:spPr>
          <a:xfrm>
            <a:off x="457200" y="1828800"/>
            <a:ext cx="8001000"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latin typeface="Times New Roman" panose="02020603050405020304" pitchFamily="18" charset="0"/>
                <a:cs typeface="Times New Roman" panose="02020603050405020304" pitchFamily="18" charset="0"/>
              </a:rPr>
              <a:t>THE SONG OF SONGS</a:t>
            </a:r>
          </a:p>
          <a:p>
            <a:r>
              <a:rPr lang="en-US" dirty="0">
                <a:latin typeface="Times New Roman" panose="02020603050405020304" pitchFamily="18" charset="0"/>
                <a:cs typeface="Times New Roman" panose="02020603050405020304" pitchFamily="18" charset="0"/>
              </a:rPr>
              <a:t>The Song of Songs (or Canticle of Canticles) is an exquisite collection of love lyrics, arranged to tell a dramatic tale of mutual desire and courtship. It presents an inspired portrayal of ideal human love, a resounding affirmation of the goodness of human sexuality that is applicable to the sacredness and the depth of married union.</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509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Faith Confronting New Challenges</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22</a:t>
            </a:fld>
            <a:endParaRPr lang="en-US"/>
          </a:p>
        </p:txBody>
      </p:sp>
      <p:sp>
        <p:nvSpPr>
          <p:cNvPr id="6" name="TextBox 5"/>
          <p:cNvSpPr txBox="1"/>
          <p:nvPr/>
        </p:nvSpPr>
        <p:spPr>
          <a:xfrm>
            <a:off x="304800" y="1600200"/>
            <a:ext cx="5791200" cy="31393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lphaUcPeriod"/>
            </a:pPr>
            <a:r>
              <a:rPr lang="en-US" dirty="0" smtClean="0">
                <a:latin typeface="Times New Roman" panose="02020603050405020304" pitchFamily="18" charset="0"/>
                <a:cs typeface="Times New Roman" panose="02020603050405020304" pitchFamily="18" charset="0"/>
              </a:rPr>
              <a:t>Judaism in the World of the Greeks</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Alexander the Great</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Hellenistic Culture</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Esther</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Judith</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Ruth</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a:t>
            </a:r>
            <a:r>
              <a:rPr lang="en-US" dirty="0" err="1" smtClean="0">
                <a:latin typeface="Times New Roman" panose="02020603050405020304" pitchFamily="18" charset="0"/>
                <a:cs typeface="Times New Roman" panose="02020603050405020304" pitchFamily="18" charset="0"/>
              </a:rPr>
              <a:t>Tobit</a:t>
            </a:r>
            <a:endParaRPr lang="en-US"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Baruch and Letter of Jeremiah</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Jewish Struggle for Freedom (175-160 B.C.) </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First Book of Maccabees</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Second Book of Maccabees</a:t>
            </a:r>
          </a:p>
        </p:txBody>
      </p:sp>
      <p:sp>
        <p:nvSpPr>
          <p:cNvPr id="7" name="TextBox 6"/>
          <p:cNvSpPr txBox="1"/>
          <p:nvPr/>
        </p:nvSpPr>
        <p:spPr>
          <a:xfrm>
            <a:off x="304800" y="4876800"/>
            <a:ext cx="57912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B.  The Book of Daniel and Apocalyptic Though </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Daniel </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Special Purpose of Daniel</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Lasting Significance of Daniel</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More on Apocalyptic</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Value of Apocalyptic </a:t>
            </a:r>
          </a:p>
        </p:txBody>
      </p:sp>
      <p:pic>
        <p:nvPicPr>
          <p:cNvPr id="8" name="Picture 2"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049607"/>
            <a:ext cx="2286000" cy="3121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53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Faith Confronting New Challenges</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23</a:t>
            </a:fld>
            <a:endParaRPr lang="en-US"/>
          </a:p>
        </p:txBody>
      </p:sp>
      <p:sp>
        <p:nvSpPr>
          <p:cNvPr id="6" name="TextBox 5"/>
          <p:cNvSpPr txBox="1"/>
          <p:nvPr/>
        </p:nvSpPr>
        <p:spPr>
          <a:xfrm>
            <a:off x="406400" y="1676400"/>
            <a:ext cx="80391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1"/>
            <a:r>
              <a:rPr lang="en-US" dirty="0" smtClean="0">
                <a:latin typeface="Times New Roman" panose="02020603050405020304" pitchFamily="18" charset="0"/>
                <a:cs typeface="Times New Roman" panose="02020603050405020304" pitchFamily="18" charset="0"/>
              </a:rPr>
              <a:t>Alexander the Great and Hellenistic Culture – A conquer and Greeks take over the ancient world and spreading their culture, philosophy.  Great </a:t>
            </a:r>
            <a:r>
              <a:rPr lang="en-US" dirty="0" err="1" smtClean="0">
                <a:latin typeface="Times New Roman" panose="02020603050405020304" pitchFamily="18" charset="0"/>
                <a:cs typeface="Times New Roman" panose="02020603050405020304" pitchFamily="18" charset="0"/>
              </a:rPr>
              <a:t>soliders</a:t>
            </a:r>
            <a:r>
              <a:rPr lang="en-US" dirty="0" smtClean="0">
                <a:latin typeface="Times New Roman" panose="02020603050405020304" pitchFamily="18" charset="0"/>
                <a:cs typeface="Times New Roman" panose="02020603050405020304" pitchFamily="18" charset="0"/>
              </a:rPr>
              <a:t>, strong educational system.  </a:t>
            </a:r>
          </a:p>
        </p:txBody>
      </p:sp>
      <p:sp>
        <p:nvSpPr>
          <p:cNvPr id="3" name="Rectangle 2"/>
          <p:cNvSpPr/>
          <p:nvPr/>
        </p:nvSpPr>
        <p:spPr>
          <a:xfrm>
            <a:off x="406400" y="4470400"/>
            <a:ext cx="47371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itchFamily="18" charset="0"/>
                <a:cs typeface="Times New Roman" pitchFamily="18" charset="0"/>
              </a:rPr>
              <a:t>Esther </a:t>
            </a:r>
            <a:r>
              <a:rPr lang="en-US" dirty="0">
                <a:latin typeface="Times New Roman" pitchFamily="18" charset="0"/>
                <a:cs typeface="Times New Roman" pitchFamily="18" charset="0"/>
              </a:rPr>
              <a:t>- Took place during chapters 6 and 7 of Ezra. Mordecai.  Plot to kill the Jewish people. </a:t>
            </a:r>
          </a:p>
        </p:txBody>
      </p:sp>
      <p:sp>
        <p:nvSpPr>
          <p:cNvPr id="5" name="Rectangle 4"/>
          <p:cNvSpPr/>
          <p:nvPr/>
        </p:nvSpPr>
        <p:spPr>
          <a:xfrm>
            <a:off x="393700" y="2819400"/>
            <a:ext cx="834390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latin typeface="Times New Roman" panose="02020603050405020304" pitchFamily="18" charset="0"/>
                <a:cs typeface="Times New Roman" panose="02020603050405020304" pitchFamily="18" charset="0"/>
              </a:rPr>
              <a:t>The Book of Judith</a:t>
            </a:r>
            <a:r>
              <a:rPr lang="en-US" dirty="0" smtClean="0">
                <a:latin typeface="Times New Roman" panose="02020603050405020304" pitchFamily="18" charset="0"/>
                <a:cs typeface="Times New Roman" panose="02020603050405020304" pitchFamily="18" charset="0"/>
              </a:rPr>
              <a:t> - The </a:t>
            </a:r>
            <a:r>
              <a:rPr lang="en-US" dirty="0">
                <a:latin typeface="Times New Roman" panose="02020603050405020304" pitchFamily="18" charset="0"/>
                <a:cs typeface="Times New Roman" panose="02020603050405020304" pitchFamily="18" charset="0"/>
              </a:rPr>
              <a:t>Book of Judith relates the story of God’s deliverance of the Jewish people. This was accomplished “by the hand of a female”—a constant motif (cf. </a:t>
            </a:r>
            <a:r>
              <a:rPr lang="en-US" dirty="0">
                <a:latin typeface="Times New Roman" panose="02020603050405020304" pitchFamily="18" charset="0"/>
                <a:cs typeface="Times New Roman" panose="02020603050405020304" pitchFamily="18" charset="0"/>
                <a:hlinkClick r:id="rId2"/>
              </a:rPr>
              <a:t>8:33</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9:9</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4"/>
              </a:rPr>
              <a:t>10</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5"/>
              </a:rPr>
              <a:t>12:4</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6"/>
              </a:rPr>
              <a:t>13:4</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a:rPr>
              <a:t>14</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8"/>
              </a:rPr>
              <a:t>15</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9"/>
              </a:rPr>
              <a:t>15:10</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0"/>
              </a:rPr>
              <a:t>16:5</a:t>
            </a:r>
            <a:r>
              <a:rPr lang="en-US" dirty="0">
                <a:latin typeface="Times New Roman" panose="02020603050405020304" pitchFamily="18" charset="0"/>
                <a:cs typeface="Times New Roman" panose="02020603050405020304" pitchFamily="18" charset="0"/>
              </a:rPr>
              <a:t>) meant to recall the “hand” of God in the Exodus narrative (cf. </a:t>
            </a:r>
            <a:r>
              <a:rPr lang="en-US" dirty="0">
                <a:latin typeface="Times New Roman" panose="02020603050405020304" pitchFamily="18" charset="0"/>
                <a:cs typeface="Times New Roman" panose="02020603050405020304" pitchFamily="18" charset="0"/>
                <a:hlinkClick r:id="rId11"/>
              </a:rPr>
              <a:t>Ex 15:6</a:t>
            </a:r>
            <a:r>
              <a:rPr lang="en-US" dirty="0">
                <a:latin typeface="Times New Roman" panose="02020603050405020304" pitchFamily="18" charset="0"/>
                <a:cs typeface="Times New Roman" panose="02020603050405020304" pitchFamily="18" charset="0"/>
              </a:rPr>
              <a:t>). The work may have been written around 100 B.C., but its historical range is extraordinary.</a:t>
            </a:r>
            <a:endParaRPr lang="en-US" dirty="0">
              <a:effectLst/>
              <a:latin typeface="Times New Roman" panose="02020603050405020304" pitchFamily="18" charset="0"/>
              <a:cs typeface="Times New Roman" panose="02020603050405020304" pitchFamily="18" charset="0"/>
            </a:endParaRPr>
          </a:p>
        </p:txBody>
      </p:sp>
      <p:sp>
        <p:nvSpPr>
          <p:cNvPr id="9" name="Rectangle 8"/>
          <p:cNvSpPr/>
          <p:nvPr/>
        </p:nvSpPr>
        <p:spPr>
          <a:xfrm>
            <a:off x="381000" y="5410200"/>
            <a:ext cx="476250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latin typeface="Times New Roman" pitchFamily="18" charset="0"/>
                <a:cs typeface="Times New Roman" pitchFamily="18" charset="0"/>
              </a:rPr>
              <a:t>Ruth </a:t>
            </a:r>
            <a:r>
              <a:rPr lang="en-US" dirty="0">
                <a:latin typeface="Times New Roman" pitchFamily="18" charset="0"/>
                <a:cs typeface="Times New Roman" pitchFamily="18" charset="0"/>
              </a:rPr>
              <a:t>- Kinsman redeemer in Boaz, redeeming Ruth, a </a:t>
            </a:r>
            <a:r>
              <a:rPr lang="en-US" dirty="0" smtClean="0">
                <a:latin typeface="Times New Roman" pitchFamily="18" charset="0"/>
                <a:cs typeface="Times New Roman" pitchFamily="18" charset="0"/>
              </a:rPr>
              <a:t>Moabites.</a:t>
            </a:r>
            <a:r>
              <a:rPr lang="en-US" dirty="0">
                <a:latin typeface="Times New Roman" pitchFamily="18" charset="0"/>
                <a:cs typeface="Times New Roman" pitchFamily="18" charset="0"/>
              </a:rPr>
              <a:t>  Speaks of righteousness, love, and faithfulness to the Lord.</a:t>
            </a:r>
          </a:p>
        </p:txBody>
      </p:sp>
      <p:pic>
        <p:nvPicPr>
          <p:cNvPr id="8" name="Picture 2" descr="C:\Users\Owner\AppData\Local\Microsoft\Windows\Temporary Internet Files\Content.IE5\CFP1GATT\MP900400138[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0" y="4488681"/>
            <a:ext cx="1351208" cy="1844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2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Faith Confronting New Challenges</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24</a:t>
            </a:fld>
            <a:endParaRPr lang="en-US"/>
          </a:p>
        </p:txBody>
      </p:sp>
      <p:sp>
        <p:nvSpPr>
          <p:cNvPr id="7" name="Rectangle 6"/>
          <p:cNvSpPr/>
          <p:nvPr/>
        </p:nvSpPr>
        <p:spPr>
          <a:xfrm>
            <a:off x="368300" y="1701760"/>
            <a:ext cx="839470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Book of </a:t>
            </a:r>
            <a:r>
              <a:rPr lang="en-US" sz="2000" b="1" dirty="0" err="1">
                <a:latin typeface="Times New Roman" panose="02020603050405020304" pitchFamily="18" charset="0"/>
                <a:cs typeface="Times New Roman" panose="02020603050405020304" pitchFamily="18" charset="0"/>
              </a:rPr>
              <a:t>Tobit</a:t>
            </a:r>
            <a:r>
              <a:rPr lang="en-US" sz="2000" dirty="0">
                <a:latin typeface="Times New Roman" panose="02020603050405020304" pitchFamily="18" charset="0"/>
                <a:cs typeface="Times New Roman" panose="02020603050405020304" pitchFamily="18" charset="0"/>
              </a:rPr>
              <a:t>, named after its principal character, combines Jewish piety and morality with folklore in a fascinating story that has enjoyed wide popularity in both Jewish and Christian circles. Prayers, psalms, and words of wisdom, as well as the skillfully constructed story itself, provide valuable insights into the faith and the religious milieu of its unknown author. The book was probably written early in the second century B.C.; it is not known where.</a:t>
            </a:r>
            <a:endParaRPr lang="en-US" sz="2000" dirty="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68300" y="3886200"/>
            <a:ext cx="8382000" cy="255454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000" b="1" dirty="0" smtClean="0">
                <a:latin typeface="Times New Roman" panose="02020603050405020304" pitchFamily="18" charset="0"/>
                <a:cs typeface="Times New Roman" panose="02020603050405020304" pitchFamily="18" charset="0"/>
              </a:rPr>
              <a:t>The Book of Baruch</a:t>
            </a:r>
            <a:r>
              <a:rPr lang="en-US" sz="2000" dirty="0" smtClean="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cs typeface="Times New Roman" panose="02020603050405020304" pitchFamily="18" charset="0"/>
              </a:rPr>
              <a:t>opening verses ascribe the book to the well-known assistant to Jeremiah (</a:t>
            </a:r>
            <a:r>
              <a:rPr lang="en-US" sz="2000" dirty="0" err="1">
                <a:latin typeface="Times New Roman" panose="02020603050405020304" pitchFamily="18" charset="0"/>
                <a:cs typeface="Times New Roman" panose="02020603050405020304" pitchFamily="18" charset="0"/>
                <a:hlinkClick r:id="rId2"/>
              </a:rPr>
              <a:t>Jer</a:t>
            </a:r>
            <a:r>
              <a:rPr lang="en-US" sz="2000" dirty="0">
                <a:latin typeface="Times New Roman" panose="02020603050405020304" pitchFamily="18" charset="0"/>
                <a:cs typeface="Times New Roman" panose="02020603050405020304" pitchFamily="18" charset="0"/>
                <a:hlinkClick r:id="rId2"/>
              </a:rPr>
              <a:t> 32:12</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36:4</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32</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5"/>
              </a:rPr>
              <a:t>45:1</a:t>
            </a:r>
            <a:r>
              <a:rPr lang="en-US" sz="2000" dirty="0">
                <a:latin typeface="Times New Roman" panose="02020603050405020304" pitchFamily="18" charset="0"/>
                <a:cs typeface="Times New Roman" panose="02020603050405020304" pitchFamily="18" charset="0"/>
              </a:rPr>
              <a:t>). It is a collection of four very different compositions, ending with a work entitled “The Letter of Jeremiah,” which circulated separately in major manuscripts of the Greek tradition. The original language may have been Hebrew, but only the Greek and other versions have been preserved. The fictional setting is Babylon, where Baruch reads his scroll to King </a:t>
            </a:r>
            <a:r>
              <a:rPr lang="en-US" sz="2000" dirty="0" err="1">
                <a:latin typeface="Times New Roman" panose="02020603050405020304" pitchFamily="18" charset="0"/>
                <a:cs typeface="Times New Roman" panose="02020603050405020304" pitchFamily="18" charset="0"/>
              </a:rPr>
              <a:t>Jechoniah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Jehoiachin</a:t>
            </a:r>
            <a:r>
              <a:rPr lang="en-US" sz="2000" dirty="0">
                <a:latin typeface="Times New Roman" panose="02020603050405020304" pitchFamily="18" charset="0"/>
                <a:cs typeface="Times New Roman" panose="02020603050405020304" pitchFamily="18" charset="0"/>
              </a:rPr>
              <a:t>) and the exiles; they react by sending gifts and the scroll to Jerusalem (</a:t>
            </a:r>
            <a:r>
              <a:rPr lang="en-US" sz="2000" dirty="0">
                <a:latin typeface="Times New Roman" panose="02020603050405020304" pitchFamily="18" charset="0"/>
                <a:cs typeface="Times New Roman" panose="02020603050405020304" pitchFamily="18" charset="0"/>
                <a:hlinkClick r:id="rId6"/>
              </a:rPr>
              <a:t>1:1</a:t>
            </a:r>
            <a:r>
              <a:rPr lang="en-US"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hlinkClick r:id="rId7"/>
              </a:rPr>
              <a:t>14</a:t>
            </a:r>
            <a:r>
              <a:rPr lang="en-US" sz="2000" dirty="0">
                <a:latin typeface="Times New Roman" panose="02020603050405020304" pitchFamily="18" charset="0"/>
                <a:cs typeface="Times New Roman" panose="02020603050405020304" pitchFamily="18" charset="0"/>
              </a:rPr>
              <a:t>), presumably by the hand of Baruch (</a:t>
            </a:r>
            <a:r>
              <a:rPr lang="en-US" sz="2000" dirty="0">
                <a:latin typeface="Times New Roman" panose="02020603050405020304" pitchFamily="18" charset="0"/>
                <a:cs typeface="Times New Roman" panose="02020603050405020304" pitchFamily="18" charset="0"/>
                <a:hlinkClick r:id="rId8"/>
              </a:rPr>
              <a:t>1:7</a:t>
            </a:r>
            <a:r>
              <a:rPr lang="en-US" sz="2000" dirty="0">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64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Faith Confronting New Challenges</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25</a:t>
            </a:fld>
            <a:endParaRPr lang="en-US"/>
          </a:p>
        </p:txBody>
      </p:sp>
      <p:sp>
        <p:nvSpPr>
          <p:cNvPr id="3" name="Rectangle 2"/>
          <p:cNvSpPr/>
          <p:nvPr/>
        </p:nvSpPr>
        <p:spPr>
          <a:xfrm>
            <a:off x="914400" y="2222500"/>
            <a:ext cx="7315200"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a:latin typeface="Times New Roman" panose="02020603050405020304" pitchFamily="18" charset="0"/>
                <a:cs typeface="Times New Roman" panose="02020603050405020304" pitchFamily="18" charset="0"/>
              </a:rPr>
              <a:t>THE FIRST </a:t>
            </a:r>
            <a:r>
              <a:rPr lang="en-US" sz="2000" b="1" dirty="0" smtClean="0">
                <a:latin typeface="Times New Roman" panose="02020603050405020304" pitchFamily="18" charset="0"/>
                <a:cs typeface="Times New Roman" panose="02020603050405020304" pitchFamily="18" charset="0"/>
              </a:rPr>
              <a:t>AND SECOND BOOKS </a:t>
            </a:r>
            <a:r>
              <a:rPr lang="en-US" sz="2000" b="1" dirty="0">
                <a:latin typeface="Times New Roman" panose="02020603050405020304" pitchFamily="18" charset="0"/>
                <a:cs typeface="Times New Roman" panose="02020603050405020304" pitchFamily="18" charset="0"/>
              </a:rPr>
              <a:t>OF </a:t>
            </a:r>
            <a:r>
              <a:rPr lang="en-US" sz="2000" b="1" dirty="0" smtClean="0">
                <a:latin typeface="Times New Roman" panose="02020603050405020304" pitchFamily="18" charset="0"/>
                <a:cs typeface="Times New Roman" panose="02020603050405020304" pitchFamily="18" charset="0"/>
              </a:rPr>
              <a:t>THE MACCABEES</a:t>
            </a:r>
          </a:p>
          <a:p>
            <a:pPr algn="ct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name Maccabee, probably meaning “hammer,” is actually applied in the Books of Maccabees to only one </a:t>
            </a:r>
            <a:r>
              <a:rPr lang="en-US" sz="2000" dirty="0" smtClean="0">
                <a:latin typeface="Times New Roman" panose="02020603050405020304" pitchFamily="18" charset="0"/>
                <a:cs typeface="Times New Roman" panose="02020603050405020304" pitchFamily="18" charset="0"/>
              </a:rPr>
              <a:t>man, </a:t>
            </a:r>
            <a:r>
              <a:rPr lang="en-US" sz="2000" dirty="0">
                <a:latin typeface="Times New Roman" panose="02020603050405020304" pitchFamily="18" charset="0"/>
                <a:cs typeface="Times New Roman" panose="02020603050405020304" pitchFamily="18" charset="0"/>
              </a:rPr>
              <a:t>Judas, third son of the priest </a:t>
            </a:r>
            <a:r>
              <a:rPr lang="en-US" sz="2000" dirty="0" err="1">
                <a:latin typeface="Times New Roman" panose="02020603050405020304" pitchFamily="18" charset="0"/>
                <a:cs typeface="Times New Roman" panose="02020603050405020304" pitchFamily="18" charset="0"/>
              </a:rPr>
              <a:t>Mattathias</a:t>
            </a:r>
            <a:r>
              <a:rPr lang="en-US" sz="2000" dirty="0">
                <a:latin typeface="Times New Roman" panose="02020603050405020304" pitchFamily="18" charset="0"/>
                <a:cs typeface="Times New Roman" panose="02020603050405020304" pitchFamily="18" charset="0"/>
              </a:rPr>
              <a:t> and first leader of the revolt against the Seleucid kings who persecuted the Jews (</a:t>
            </a:r>
            <a:r>
              <a:rPr lang="en-US" sz="2000" dirty="0">
                <a:latin typeface="Times New Roman" panose="02020603050405020304" pitchFamily="18" charset="0"/>
                <a:cs typeface="Times New Roman" panose="02020603050405020304" pitchFamily="18" charset="0"/>
                <a:hlinkClick r:id="rId2"/>
              </a:rPr>
              <a:t>1 </a:t>
            </a:r>
            <a:r>
              <a:rPr lang="en-US" sz="2000" dirty="0" err="1">
                <a:latin typeface="Times New Roman" panose="02020603050405020304" pitchFamily="18" charset="0"/>
                <a:cs typeface="Times New Roman" panose="02020603050405020304" pitchFamily="18" charset="0"/>
                <a:hlinkClick r:id="rId2"/>
              </a:rPr>
              <a:t>Mc</a:t>
            </a:r>
            <a:r>
              <a:rPr lang="en-US" sz="2000" dirty="0">
                <a:latin typeface="Times New Roman" panose="02020603050405020304" pitchFamily="18" charset="0"/>
                <a:cs typeface="Times New Roman" panose="02020603050405020304" pitchFamily="18" charset="0"/>
                <a:hlinkClick r:id="rId2"/>
              </a:rPr>
              <a:t> 2:4</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66</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2 </a:t>
            </a:r>
            <a:r>
              <a:rPr lang="en-US" sz="2000" dirty="0" err="1">
                <a:latin typeface="Times New Roman" panose="02020603050405020304" pitchFamily="18" charset="0"/>
                <a:cs typeface="Times New Roman" panose="02020603050405020304" pitchFamily="18" charset="0"/>
                <a:hlinkClick r:id="rId4"/>
              </a:rPr>
              <a:t>Mc</a:t>
            </a:r>
            <a:r>
              <a:rPr lang="en-US" sz="2000" dirty="0">
                <a:latin typeface="Times New Roman" panose="02020603050405020304" pitchFamily="18" charset="0"/>
                <a:cs typeface="Times New Roman" panose="02020603050405020304" pitchFamily="18" charset="0"/>
                <a:hlinkClick r:id="rId4"/>
              </a:rPr>
              <a:t> 8:5</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5"/>
              </a:rPr>
              <a:t>16</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6"/>
              </a:rPr>
              <a:t>10:1</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7"/>
              </a:rPr>
              <a:t>16</a:t>
            </a:r>
            <a:r>
              <a:rPr lang="en-US" sz="2000" dirty="0">
                <a:latin typeface="Times New Roman" panose="02020603050405020304" pitchFamily="18" charset="0"/>
                <a:cs typeface="Times New Roman" panose="02020603050405020304" pitchFamily="18" charset="0"/>
              </a:rPr>
              <a:t>). Traditionally the name has come to be extended to the brothers of Judas, his supporters, and even to other Jewish heroes of the period, such as the seven brothers (</a:t>
            </a:r>
            <a:r>
              <a:rPr lang="en-US" sz="2000" dirty="0">
                <a:latin typeface="Times New Roman" panose="02020603050405020304" pitchFamily="18" charset="0"/>
                <a:cs typeface="Times New Roman" panose="02020603050405020304" pitchFamily="18" charset="0"/>
                <a:hlinkClick r:id="rId8"/>
              </a:rPr>
              <a:t>2 </a:t>
            </a:r>
            <a:r>
              <a:rPr lang="en-US" sz="2000" dirty="0" err="1">
                <a:latin typeface="Times New Roman" panose="02020603050405020304" pitchFamily="18" charset="0"/>
                <a:cs typeface="Times New Roman" panose="02020603050405020304" pitchFamily="18" charset="0"/>
                <a:hlinkClick r:id="rId8"/>
              </a:rPr>
              <a:t>Mc</a:t>
            </a:r>
            <a:r>
              <a:rPr lang="en-US" sz="2000" dirty="0">
                <a:latin typeface="Times New Roman" panose="02020603050405020304" pitchFamily="18" charset="0"/>
                <a:cs typeface="Times New Roman" panose="02020603050405020304" pitchFamily="18" charset="0"/>
                <a:hlinkClick r:id="rId8"/>
              </a:rPr>
              <a:t> 7</a:t>
            </a:r>
            <a:r>
              <a:rPr lang="en-US" sz="2000" dirty="0">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9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24: Faith Confronting New Challenges</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26</a:t>
            </a:fld>
            <a:endParaRPr lang="en-US"/>
          </a:p>
        </p:txBody>
      </p:sp>
      <p:sp>
        <p:nvSpPr>
          <p:cNvPr id="7" name="TextBox 6"/>
          <p:cNvSpPr txBox="1"/>
          <p:nvPr/>
        </p:nvSpPr>
        <p:spPr>
          <a:xfrm>
            <a:off x="330200" y="1752600"/>
            <a:ext cx="48006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B.  The Book of Daniel and Apocalyptic Though </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Book of Daniel </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Special Purpose of Daniel</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Lasting Significance of Daniel</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More on Apocalyptic</a:t>
            </a:r>
          </a:p>
          <a:p>
            <a:pPr marL="800100" lvl="1"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Value of Apocalyptic </a:t>
            </a:r>
          </a:p>
        </p:txBody>
      </p:sp>
      <p:sp>
        <p:nvSpPr>
          <p:cNvPr id="3" name="TextBox 2"/>
          <p:cNvSpPr txBox="1"/>
          <p:nvPr/>
        </p:nvSpPr>
        <p:spPr>
          <a:xfrm>
            <a:off x="279400" y="4495800"/>
            <a:ext cx="6553200"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Part I – Chapters 1-6    -  Six romantic stories “court tales”</a:t>
            </a:r>
          </a:p>
          <a:p>
            <a:r>
              <a:rPr lang="en-US" sz="2000" dirty="0" smtClean="0">
                <a:latin typeface="Times New Roman" panose="02020603050405020304" pitchFamily="18" charset="0"/>
                <a:cs typeface="Times New Roman" panose="02020603050405020304" pitchFamily="18" charset="0"/>
              </a:rPr>
              <a:t>Part  II – Chapters 7-12 – four visions </a:t>
            </a:r>
          </a:p>
          <a:p>
            <a:r>
              <a:rPr lang="en-US" sz="2000" dirty="0" smtClean="0">
                <a:latin typeface="Times New Roman" panose="02020603050405020304" pitchFamily="18" charset="0"/>
                <a:cs typeface="Times New Roman" panose="02020603050405020304" pitchFamily="18" charset="0"/>
              </a:rPr>
              <a:t>Part III – Chapters 13-14  - three stories about the hero Daniel </a:t>
            </a:r>
          </a:p>
        </p:txBody>
      </p:sp>
      <p:sp>
        <p:nvSpPr>
          <p:cNvPr id="5" name="TextBox 4"/>
          <p:cNvSpPr txBox="1"/>
          <p:nvPr/>
        </p:nvSpPr>
        <p:spPr>
          <a:xfrm>
            <a:off x="279400" y="5638800"/>
            <a:ext cx="72390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The clear purpose of these visions is to predict in a veiled fashion the end of the kingdom of Antiochus </a:t>
            </a:r>
            <a:r>
              <a:rPr lang="en-US" sz="2000" dirty="0" err="1" smtClean="0">
                <a:latin typeface="Times New Roman" panose="02020603050405020304" pitchFamily="18" charset="0"/>
                <a:cs typeface="Times New Roman" panose="02020603050405020304" pitchFamily="18" charset="0"/>
              </a:rPr>
              <a:t>Epiphanes</a:t>
            </a:r>
            <a:r>
              <a:rPr lang="en-US" sz="2000" dirty="0" smtClean="0">
                <a:latin typeface="Times New Roman" panose="02020603050405020304" pitchFamily="18" charset="0"/>
                <a:cs typeface="Times New Roman" panose="02020603050405020304" pitchFamily="18" charset="0"/>
              </a:rPr>
              <a:t> and his Persecution.</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279400" y="3927274"/>
            <a:ext cx="62865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itchFamily="18" charset="0"/>
                <a:cs typeface="Times New Roman" pitchFamily="18" charset="0"/>
              </a:rPr>
              <a:t>Daniel </a:t>
            </a:r>
            <a:r>
              <a:rPr lang="en-US" dirty="0">
                <a:latin typeface="Times New Roman" pitchFamily="18" charset="0"/>
                <a:cs typeface="Times New Roman" pitchFamily="18" charset="0"/>
              </a:rPr>
              <a:t>- Many visions of the future for the Gentiles and the Jews. </a:t>
            </a:r>
          </a:p>
        </p:txBody>
      </p:sp>
      <p:pic>
        <p:nvPicPr>
          <p:cNvPr id="1026" name="Picture 2" descr="C:\Users\Owner\AppData\Local\Microsoft\Windows\Temporary Internet Files\Content.IE5\CRGDS5L2\MP9004403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600200"/>
            <a:ext cx="2052258" cy="267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01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27</a:t>
            </a:fld>
            <a:endParaRPr lang="en-US"/>
          </a:p>
        </p:txBody>
      </p:sp>
      <p:sp>
        <p:nvSpPr>
          <p:cNvPr id="5" name="TextBox 4"/>
          <p:cNvSpPr txBox="1"/>
          <p:nvPr/>
        </p:nvSpPr>
        <p:spPr>
          <a:xfrm>
            <a:off x="457200" y="1600200"/>
            <a:ext cx="6858000" cy="47089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Judaism at the Dawn of the Christian Era</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End of Jewish Independence and the Rule of Rome</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Herod the Great (40 to 4 B.C.)</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Religious Movements of the First Century B.C. </a:t>
            </a:r>
          </a:p>
          <a:p>
            <a:pPr marL="914400" lvl="1" indent="-457200">
              <a:buFont typeface="+mj-lt"/>
              <a:buAutoNum type="alphaLcParenR"/>
            </a:pPr>
            <a:r>
              <a:rPr lang="en-US" sz="2000" i="1" dirty="0" smtClean="0">
                <a:latin typeface="Times New Roman" panose="02020603050405020304" pitchFamily="18" charset="0"/>
                <a:cs typeface="Times New Roman" panose="02020603050405020304" pitchFamily="18" charset="0"/>
              </a:rPr>
              <a:t>Pharisees</a:t>
            </a:r>
          </a:p>
          <a:p>
            <a:pPr marL="914400" lvl="1" indent="-457200">
              <a:buFont typeface="+mj-lt"/>
              <a:buAutoNum type="alphaLcParenR"/>
            </a:pPr>
            <a:r>
              <a:rPr lang="en-US" sz="2000" i="1" dirty="0" smtClean="0">
                <a:latin typeface="Times New Roman" panose="02020603050405020304" pitchFamily="18" charset="0"/>
                <a:cs typeface="Times New Roman" panose="02020603050405020304" pitchFamily="18" charset="0"/>
              </a:rPr>
              <a:t>Sadducees</a:t>
            </a:r>
          </a:p>
          <a:p>
            <a:pPr marL="914400" lvl="1" indent="-457200">
              <a:buFont typeface="+mj-lt"/>
              <a:buAutoNum type="alphaLcParenR"/>
            </a:pPr>
            <a:r>
              <a:rPr lang="en-US" sz="2000" i="1" dirty="0" smtClean="0">
                <a:latin typeface="Times New Roman" panose="02020603050405020304" pitchFamily="18" charset="0"/>
                <a:cs typeface="Times New Roman" panose="02020603050405020304" pitchFamily="18" charset="0"/>
              </a:rPr>
              <a:t>Essenes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Dead Sea Scrolls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Other Jewish Literature Outside the Bible </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Talmud</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Hope for a Messiah</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Creating a Canon of Scripture</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Value of the Old Testament for Christians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Themes of Continuity between the New and Old Testaments</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Respecting the Old Testament Message </a:t>
            </a:r>
            <a:endParaRPr lang="en-US" sz="2000" dirty="0">
              <a:latin typeface="Times New Roman" panose="02020603050405020304" pitchFamily="18" charset="0"/>
              <a:cs typeface="Times New Roman" panose="02020603050405020304" pitchFamily="18" charset="0"/>
            </a:endParaRPr>
          </a:p>
        </p:txBody>
      </p:sp>
      <p:pic>
        <p:nvPicPr>
          <p:cNvPr id="4098" name="Picture 2" descr="C:\Users\Owner\AppData\Local\Microsoft\Windows\Temporary Internet Files\Content.IE5\7NO3VDCJ\MC9004449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362200"/>
            <a:ext cx="1889760" cy="2447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78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28</a:t>
            </a:fld>
            <a:endParaRPr lang="en-US"/>
          </a:p>
        </p:txBody>
      </p:sp>
      <p:sp>
        <p:nvSpPr>
          <p:cNvPr id="3" name="Rectangle 2"/>
          <p:cNvSpPr/>
          <p:nvPr/>
        </p:nvSpPr>
        <p:spPr>
          <a:xfrm>
            <a:off x="431800" y="6019800"/>
            <a:ext cx="8229600"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hlinkClick r:id="rId2"/>
              </a:rPr>
              <a:t>http://</a:t>
            </a:r>
            <a:r>
              <a:rPr lang="en-US" sz="1600" dirty="0" smtClean="0">
                <a:latin typeface="Times New Roman" panose="02020603050405020304" pitchFamily="18" charset="0"/>
                <a:cs typeface="Times New Roman" panose="02020603050405020304" pitchFamily="18" charset="0"/>
                <a:hlinkClick r:id="rId2"/>
              </a:rPr>
              <a:t>www.cmj-israel.org/CMJMinistries/ShoreshTours/ssm_mat5htm/tabid/146/Default.aspx</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100" y="590550"/>
            <a:ext cx="4267200" cy="5334001"/>
          </a:xfrm>
          <a:prstGeom prst="rect">
            <a:avLst/>
          </a:prstGeom>
        </p:spPr>
      </p:pic>
      <p:sp>
        <p:nvSpPr>
          <p:cNvPr id="7" name="TextBox 6"/>
          <p:cNvSpPr txBox="1"/>
          <p:nvPr/>
        </p:nvSpPr>
        <p:spPr>
          <a:xfrm>
            <a:off x="431800" y="1676400"/>
            <a:ext cx="28956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Hasmonean Dynasty in Israel (166- 36 B.C.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999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29</a:t>
            </a:fld>
            <a:endParaRPr lang="en-US"/>
          </a:p>
        </p:txBody>
      </p:sp>
      <p:sp>
        <p:nvSpPr>
          <p:cNvPr id="5" name="TextBox 4"/>
          <p:cNvSpPr txBox="1"/>
          <p:nvPr/>
        </p:nvSpPr>
        <p:spPr>
          <a:xfrm>
            <a:off x="393700" y="1803737"/>
            <a:ext cx="5867400"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Herod the Great (40 to 4 B.C.)</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Religious Movements of the First Century B.C. </a:t>
            </a:r>
          </a:p>
          <a:p>
            <a:pPr marL="914400" lvl="1" indent="-457200">
              <a:buFont typeface="+mj-lt"/>
              <a:buAutoNum type="alphaLcParenR"/>
            </a:pPr>
            <a:r>
              <a:rPr lang="en-US" sz="2000" dirty="0" smtClean="0">
                <a:latin typeface="Times New Roman" panose="02020603050405020304" pitchFamily="18" charset="0"/>
                <a:cs typeface="Times New Roman" panose="02020603050405020304" pitchFamily="18" charset="0"/>
              </a:rPr>
              <a:t>Pharisees  b) Sadducees  c) Essenes</a:t>
            </a:r>
          </a:p>
        </p:txBody>
      </p:sp>
      <p:sp>
        <p:nvSpPr>
          <p:cNvPr id="3" name="TextBox 2"/>
          <p:cNvSpPr txBox="1"/>
          <p:nvPr/>
        </p:nvSpPr>
        <p:spPr>
          <a:xfrm>
            <a:off x="381000" y="3069272"/>
            <a:ext cx="75438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Rome </a:t>
            </a:r>
            <a:r>
              <a:rPr lang="en-US" dirty="0" smtClean="0">
                <a:latin typeface="Times New Roman" panose="02020603050405020304" pitchFamily="18" charset="0"/>
                <a:cs typeface="Times New Roman" panose="02020603050405020304" pitchFamily="18" charset="0"/>
              </a:rPr>
              <a:t>takes control of Palestine and begin to set up a system of local rulers and away from the Hasmonean family.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 lot of inner political fighting among them due to the fact that the high priests being named were not descendants from Aaron or the levities which the law required.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4724400"/>
            <a:ext cx="75438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New movements emerge</a:t>
            </a:r>
            <a:r>
              <a:rPr lang="en-US" dirty="0" smtClean="0">
                <a:latin typeface="Times New Roman" panose="02020603050405020304" pitchFamily="18" charset="0"/>
                <a:cs typeface="Times New Roman" panose="02020603050405020304" pitchFamily="18" charset="0"/>
              </a:rPr>
              <a:t>:  </a:t>
            </a:r>
          </a:p>
          <a:p>
            <a:pPr marL="342900" indent="-342900">
              <a:buAutoNum type="arabicParenR"/>
            </a:pPr>
            <a:r>
              <a:rPr lang="en-US" dirty="0" smtClean="0">
                <a:latin typeface="Times New Roman" panose="02020603050405020304" pitchFamily="18" charset="0"/>
                <a:cs typeface="Times New Roman" panose="02020603050405020304" pitchFamily="18" charset="0"/>
              </a:rPr>
              <a:t>The Writings of Josephus, Antiquities and the Jewish War</a:t>
            </a:r>
          </a:p>
          <a:p>
            <a:pPr marL="342900" indent="-342900">
              <a:buAutoNum type="arabicParenR"/>
            </a:pPr>
            <a:r>
              <a:rPr lang="en-US" dirty="0" smtClean="0">
                <a:latin typeface="Times New Roman" panose="02020603050405020304" pitchFamily="18" charset="0"/>
                <a:cs typeface="Times New Roman" panose="02020603050405020304" pitchFamily="18" charset="0"/>
              </a:rPr>
              <a:t> Philo of Alexandria – Jewish philosopher in Egypt about the time of Christ</a:t>
            </a:r>
          </a:p>
          <a:p>
            <a:pPr marL="342900" indent="-342900">
              <a:buAutoNum type="arabicParenR"/>
            </a:pPr>
            <a:r>
              <a:rPr lang="en-US" dirty="0" smtClean="0">
                <a:latin typeface="Times New Roman" panose="02020603050405020304" pitchFamily="18" charset="0"/>
                <a:cs typeface="Times New Roman" panose="02020603050405020304" pitchFamily="18" charset="0"/>
              </a:rPr>
              <a:t>Talmud – Jewish pharisaical writings of the first to fourth centuries A.D. </a:t>
            </a:r>
          </a:p>
          <a:p>
            <a:pPr marL="342900" indent="-342900">
              <a:buAutoNum type="arabicParenR"/>
            </a:pPr>
            <a:r>
              <a:rPr lang="en-US" dirty="0" smtClean="0">
                <a:latin typeface="Times New Roman" panose="02020603050405020304" pitchFamily="18" charset="0"/>
                <a:cs typeface="Times New Roman" panose="02020603050405020304" pitchFamily="18" charset="0"/>
              </a:rPr>
              <a:t>Hints and mentions found among the documents discovered at Qumran.</a:t>
            </a:r>
          </a:p>
          <a:p>
            <a:pPr marL="342900" indent="-342900">
              <a:buAutoNum type="arabicParenR"/>
            </a:pPr>
            <a:r>
              <a:rPr lang="en-US" dirty="0" smtClean="0">
                <a:latin typeface="Times New Roman" panose="02020603050405020304" pitchFamily="18" charset="0"/>
                <a:cs typeface="Times New Roman" panose="02020603050405020304" pitchFamily="18" charset="0"/>
              </a:rPr>
              <a:t>References made in the New Testament, especially the Gospels.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700" y="1628813"/>
            <a:ext cx="2441133" cy="1365509"/>
          </a:xfrm>
          <a:prstGeom prst="rect">
            <a:avLst/>
          </a:prstGeom>
        </p:spPr>
      </p:pic>
    </p:spTree>
    <p:extLst>
      <p:ext uri="{BB962C8B-B14F-4D97-AF65-F5344CB8AC3E}">
        <p14:creationId xmlns:p14="http://schemas.microsoft.com/office/powerpoint/2010/main" val="356347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3</a:t>
            </a:fld>
            <a:endParaRPr lang="en-US"/>
          </a:p>
        </p:txBody>
      </p:sp>
      <p:sp>
        <p:nvSpPr>
          <p:cNvPr id="6" name="Title 1"/>
          <p:cNvSpPr>
            <a:spLocks noGrp="1"/>
          </p:cNvSpPr>
          <p:nvPr>
            <p:ph type="title"/>
          </p:nvPr>
        </p:nvSpPr>
        <p:spPr>
          <a:xfrm>
            <a:off x="457200" y="182880"/>
            <a:ext cx="8229600" cy="1111664"/>
          </a:xfrm>
        </p:spPr>
        <p:txBody>
          <a:bodyPr>
            <a:normAutofit fontScale="90000"/>
          </a:bodyPr>
          <a:lstStyle/>
          <a:p>
            <a:r>
              <a:rPr lang="en-US" dirty="0" smtClean="0"/>
              <a:t>Chapter 19: </a:t>
            </a:r>
            <a:r>
              <a:rPr lang="en-US" sz="4900" dirty="0" smtClean="0"/>
              <a:t>Prophecy During the Babylonian Exile</a:t>
            </a:r>
            <a:endParaRPr lang="en-US" sz="4900" dirty="0"/>
          </a:p>
        </p:txBody>
      </p:sp>
      <p:sp>
        <p:nvSpPr>
          <p:cNvPr id="7" name="TextBox 6"/>
          <p:cNvSpPr txBox="1"/>
          <p:nvPr/>
        </p:nvSpPr>
        <p:spPr>
          <a:xfrm>
            <a:off x="381000" y="1941454"/>
            <a:ext cx="5181600"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Two deportations of 586 &amp; 582.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First one - 2 Kings 24  - King Nebuchadnezzar took away 8 to 10 thousand people to Babylon</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Jeremiah  52  - lower number – 3 thousand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Lived with some ease and freedom – settling up towns and villages </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9100" y="4078689"/>
            <a:ext cx="50038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The First Jewish “Diaspora”  </a:t>
            </a: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2 Kings 17: 6 </a:t>
            </a:r>
            <a:r>
              <a:rPr lang="en-US" dirty="0" smtClean="0">
                <a:latin typeface="Times New Roman" panose="02020603050405020304" pitchFamily="18" charset="0"/>
                <a:cs typeface="Times New Roman" panose="02020603050405020304" pitchFamily="18" charset="0"/>
              </a:rPr>
              <a:t>– King </a:t>
            </a:r>
            <a:r>
              <a:rPr lang="en-US" dirty="0" err="1" smtClean="0">
                <a:latin typeface="Times New Roman" panose="02020603050405020304" pitchFamily="18" charset="0"/>
                <a:cs typeface="Times New Roman" panose="02020603050405020304" pitchFamily="18" charset="0"/>
              </a:rPr>
              <a:t>Hoshea</a:t>
            </a:r>
            <a:r>
              <a:rPr lang="en-US" dirty="0" smtClean="0">
                <a:latin typeface="Times New Roman" panose="02020603050405020304" pitchFamily="18" charset="0"/>
                <a:cs typeface="Times New Roman" panose="02020603050405020304" pitchFamily="18" charset="0"/>
              </a:rPr>
              <a:t> - northern kingdom</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721 B.C. –”The Fall of Samaria” -  King Sargon II  - 27, 290 deported</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Ten Lost Tribes of Israel  </a:t>
            </a:r>
          </a:p>
        </p:txBody>
      </p:sp>
      <p:sp>
        <p:nvSpPr>
          <p:cNvPr id="9" name="Rectangle 8"/>
          <p:cNvSpPr/>
          <p:nvPr/>
        </p:nvSpPr>
        <p:spPr>
          <a:xfrm>
            <a:off x="1066800" y="5956300"/>
            <a:ext cx="6705600" cy="646331"/>
          </a:xfrm>
          <a:prstGeom prst="rect">
            <a:avLst/>
          </a:prstGeom>
        </p:spPr>
        <p:txBody>
          <a:bodyPr wrap="square">
            <a:spAutoFit/>
          </a:bodyPr>
          <a:lstStyle/>
          <a:p>
            <a:r>
              <a:rPr lang="en-US" dirty="0">
                <a:hlinkClick r:id="rId2"/>
              </a:rPr>
              <a:t>http://</a:t>
            </a:r>
            <a:r>
              <a:rPr lang="en-US" dirty="0" smtClean="0">
                <a:hlinkClick r:id="rId2"/>
              </a:rPr>
              <a:t>www.jewishencyclopedia.com/articles/5169-diaspora</a:t>
            </a:r>
            <a:endParaRPr lang="en-US" dirty="0" smtClean="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727" y="1676402"/>
            <a:ext cx="2662455" cy="201937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556" t="4874" r="4066"/>
          <a:stretch/>
        </p:blipFill>
        <p:spPr>
          <a:xfrm>
            <a:off x="5885646" y="3809325"/>
            <a:ext cx="2616536" cy="2016057"/>
          </a:xfrm>
          <a:prstGeom prst="rect">
            <a:avLst/>
          </a:prstGeom>
        </p:spPr>
      </p:pic>
    </p:spTree>
    <p:extLst>
      <p:ext uri="{BB962C8B-B14F-4D97-AF65-F5344CB8AC3E}">
        <p14:creationId xmlns:p14="http://schemas.microsoft.com/office/powerpoint/2010/main" val="1012784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30</a:t>
            </a:fld>
            <a:endParaRPr lang="en-US"/>
          </a:p>
        </p:txBody>
      </p:sp>
      <p:sp>
        <p:nvSpPr>
          <p:cNvPr id="5" name="TextBox 4"/>
          <p:cNvSpPr txBox="1"/>
          <p:nvPr/>
        </p:nvSpPr>
        <p:spPr>
          <a:xfrm>
            <a:off x="457200" y="1600200"/>
            <a:ext cx="8382000" cy="47089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The Pharisees</a:t>
            </a:r>
            <a:r>
              <a:rPr lang="en-US" sz="2000" dirty="0" smtClean="0">
                <a:latin typeface="Times New Roman" panose="02020603050405020304" pitchFamily="18" charset="0"/>
                <a:cs typeface="Times New Roman" panose="02020603050405020304" pitchFamily="18" charset="0"/>
              </a:rPr>
              <a:t>:  they emerge during the revolt of the Maccabees.  They called themselves the </a:t>
            </a:r>
            <a:r>
              <a:rPr lang="en-US" sz="2000" i="1" dirty="0" smtClean="0">
                <a:latin typeface="Times New Roman" panose="02020603050405020304" pitchFamily="18" charset="0"/>
                <a:cs typeface="Times New Roman" panose="02020603050405020304" pitchFamily="18" charset="0"/>
              </a:rPr>
              <a:t>hasidim</a:t>
            </a:r>
            <a:r>
              <a:rPr lang="en-US" sz="2000" dirty="0" smtClean="0">
                <a:latin typeface="Times New Roman" panose="02020603050405020304" pitchFamily="18" charset="0"/>
                <a:cs typeface="Times New Roman" panose="02020603050405020304" pitchFamily="18" charset="0"/>
              </a:rPr>
              <a:t>, “the pious ones” or “devout.”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were not priests, but lay teachers and experts in the law;</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demanded strict obedience to all the laws in the Pentateuch: 613 by their count.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accepted not only the written Torah, but also an “Oral law” built on the traditions and teachings of the great scribes and religious teachers since the days of Ezra</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believed in doctrines not in the Pentateuch: resurrection of the dead, reward and punishment in the life to come, angels</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put strong stress on human freedom under God’s care and the ability to do good works of the law</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also hoped for a coming “messiah” who would restore the freedom and glory of Israel.  </a:t>
            </a:r>
          </a:p>
          <a:p>
            <a:r>
              <a:rPr lang="en-US" sz="2000" dirty="0" smtClean="0">
                <a:latin typeface="Times New Roman" panose="02020603050405020304" pitchFamily="18" charset="0"/>
                <a:cs typeface="Times New Roman" panose="02020603050405020304" pitchFamily="18" charset="0"/>
              </a:rPr>
              <a:t>*Key:  Belief in the “Oral Torah” or fence around the law.</a:t>
            </a:r>
          </a:p>
        </p:txBody>
      </p:sp>
    </p:spTree>
    <p:extLst>
      <p:ext uri="{BB962C8B-B14F-4D97-AF65-F5344CB8AC3E}">
        <p14:creationId xmlns:p14="http://schemas.microsoft.com/office/powerpoint/2010/main" val="599604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31</a:t>
            </a:fld>
            <a:endParaRPr lang="en-US"/>
          </a:p>
        </p:txBody>
      </p:sp>
      <p:sp>
        <p:nvSpPr>
          <p:cNvPr id="5" name="TextBox 4"/>
          <p:cNvSpPr txBox="1"/>
          <p:nvPr/>
        </p:nvSpPr>
        <p:spPr>
          <a:xfrm>
            <a:off x="228600" y="1600200"/>
            <a:ext cx="8686800" cy="501675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The Sadducees</a:t>
            </a:r>
            <a:r>
              <a:rPr lang="en-US" sz="2000" dirty="0" smtClean="0">
                <a:latin typeface="Times New Roman" panose="02020603050405020304" pitchFamily="18" charset="0"/>
                <a:cs typeface="Times New Roman" panose="02020603050405020304" pitchFamily="18" charset="0"/>
              </a:rPr>
              <a:t>:  they were the liberals in Jewish life.  They made room for lay people in the highest levels of religious life and were open to changing how the law  should be interpreted, and yet strongly opposed any pagan influences.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represented almost the entirely the priestly personnel and the wealthy families of Judah.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 name comes from the high priest under King David, </a:t>
            </a:r>
            <a:r>
              <a:rPr lang="en-US" sz="2000" dirty="0" err="1" smtClean="0">
                <a:latin typeface="Times New Roman" panose="02020603050405020304" pitchFamily="18" charset="0"/>
                <a:cs typeface="Times New Roman" panose="02020603050405020304" pitchFamily="18" charset="0"/>
              </a:rPr>
              <a:t>Zadok</a:t>
            </a:r>
            <a:r>
              <a:rPr lang="en-US" sz="2000" dirty="0" smtClean="0">
                <a:latin typeface="Times New Roman" panose="02020603050405020304" pitchFamily="18" charset="0"/>
                <a:cs typeface="Times New Roman" panose="02020603050405020304" pitchFamily="18" charset="0"/>
              </a:rPr>
              <a:t>, and stresses their legitimate claims to the priestly offices.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represented the most influential and powerful leadership</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played a major role in all national decision.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claimed to preserve the old traditions against innovations of the Pharisees</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embarrassed the Greek Ways of dressing and speaking</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were primarily concerned for the tradition that protected the central role of the temple and its sacrifices and cult.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were suspicions of the Pharisees and their “lay theology.”</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They formed an important groups in the Sanhedrin, the council of Jewish leaders that decided religious matters during the Roman period . </a:t>
            </a:r>
          </a:p>
        </p:txBody>
      </p:sp>
    </p:spTree>
    <p:extLst>
      <p:ext uri="{BB962C8B-B14F-4D97-AF65-F5344CB8AC3E}">
        <p14:creationId xmlns:p14="http://schemas.microsoft.com/office/powerpoint/2010/main" val="1367202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32</a:t>
            </a:fld>
            <a:endParaRPr lang="en-US"/>
          </a:p>
        </p:txBody>
      </p:sp>
      <p:sp>
        <p:nvSpPr>
          <p:cNvPr id="5" name="TextBox 4"/>
          <p:cNvSpPr txBox="1"/>
          <p:nvPr/>
        </p:nvSpPr>
        <p:spPr>
          <a:xfrm>
            <a:off x="228600" y="1600200"/>
            <a:ext cx="8686800"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smtClean="0">
                <a:latin typeface="Times New Roman" panose="02020603050405020304" pitchFamily="18" charset="0"/>
                <a:cs typeface="Times New Roman" panose="02020603050405020304" pitchFamily="18" charset="0"/>
              </a:rPr>
              <a:t>The Essenes</a:t>
            </a:r>
            <a:r>
              <a:rPr lang="en-US" sz="2000" dirty="0" smtClean="0">
                <a:latin typeface="Times New Roman" panose="02020603050405020304" pitchFamily="18" charset="0"/>
                <a:cs typeface="Times New Roman" panose="02020603050405020304" pitchFamily="18" charset="0"/>
              </a:rPr>
              <a:t>:  They name means “pious ones.” They lived alone the Dead Sea.</a:t>
            </a:r>
          </a:p>
          <a:p>
            <a:r>
              <a:rPr lang="en-US" sz="2000" dirty="0" smtClean="0">
                <a:latin typeface="Times New Roman" panose="02020603050405020304" pitchFamily="18" charset="0"/>
                <a:cs typeface="Times New Roman" panose="02020603050405020304" pitchFamily="18" charset="0"/>
              </a:rPr>
              <a:t>Lived celibate lives and is believed to be connected to the Qumran area which is best known with the discovery of the Dean Sea Scrolls.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Community life with shared possessions.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Loyalty to the teaching of the “Righteous Teacher,” their founder who opposed the attempts of the “Wicked Priest” to follow as high priest those who </a:t>
            </a:r>
            <a:r>
              <a:rPr lang="en-US" sz="2000" dirty="0" err="1" smtClean="0">
                <a:latin typeface="Times New Roman" panose="02020603050405020304" pitchFamily="18" charset="0"/>
                <a:cs typeface="Times New Roman" panose="02020603050405020304" pitchFamily="18" charset="0"/>
              </a:rPr>
              <a:t>wer</a:t>
            </a:r>
            <a:r>
              <a:rPr lang="en-US" sz="2000" dirty="0" smtClean="0">
                <a:latin typeface="Times New Roman" panose="02020603050405020304" pitchFamily="18" charset="0"/>
                <a:cs typeface="Times New Roman" panose="02020603050405020304" pitchFamily="18" charset="0"/>
              </a:rPr>
              <a:t> not qualified.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A frequent use of water in rites for cleansing and admission to the group</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Living of celibacy because the final times are present</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The coming of two messiahs: The “Messiahs of Aaron and Israel,” one a political ruler and the other a priest. </a:t>
            </a:r>
          </a:p>
          <a:p>
            <a:pPr marL="457200" indent="-457200">
              <a:buAutoNum type="arabicPeriod"/>
            </a:pPr>
            <a:r>
              <a:rPr lang="en-US" sz="2000" dirty="0" smtClean="0">
                <a:latin typeface="Times New Roman" panose="02020603050405020304" pitchFamily="18" charset="0"/>
                <a:cs typeface="Times New Roman" panose="02020603050405020304" pitchFamily="18" charset="0"/>
              </a:rPr>
              <a:t>It is believed that they were a part of the hasidim movement and they broke away with the Sadducees and Pharisees over issues of legitimate to worship, temple, who could become the high priest.     </a:t>
            </a:r>
          </a:p>
        </p:txBody>
      </p:sp>
    </p:spTree>
    <p:extLst>
      <p:ext uri="{BB962C8B-B14F-4D97-AF65-F5344CB8AC3E}">
        <p14:creationId xmlns:p14="http://schemas.microsoft.com/office/powerpoint/2010/main" val="1919608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33</a:t>
            </a:fld>
            <a:endParaRPr lang="en-US"/>
          </a:p>
        </p:txBody>
      </p:sp>
      <p:sp>
        <p:nvSpPr>
          <p:cNvPr id="5" name="TextBox 4"/>
          <p:cNvSpPr txBox="1"/>
          <p:nvPr/>
        </p:nvSpPr>
        <p:spPr>
          <a:xfrm>
            <a:off x="457200" y="1600200"/>
            <a:ext cx="4038600"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Dead Sea Scrolls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600198"/>
            <a:ext cx="2514600" cy="117771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2324100"/>
            <a:ext cx="3581400"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Dead Sea Scrolls </a:t>
            </a:r>
            <a:r>
              <a:rPr lang="en-US" i="1" dirty="0" smtClean="0">
                <a:latin typeface="Times New Roman" panose="02020603050405020304" pitchFamily="18" charset="0"/>
                <a:cs typeface="Times New Roman" panose="02020603050405020304" pitchFamily="18" charset="0"/>
              </a:rPr>
              <a:t>include</a:t>
            </a:r>
            <a:r>
              <a:rPr lang="en-US" dirty="0" smtClean="0">
                <a:latin typeface="Times New Roman" panose="02020603050405020304" pitchFamily="18" charset="0"/>
                <a:cs typeface="Times New Roman" panose="02020603050405020304" pitchFamily="18" charset="0"/>
              </a:rPr>
              <a:t>:</a:t>
            </a:r>
          </a:p>
          <a:p>
            <a:pPr marL="342900" indent="-342900">
              <a:buAutoNum type="alphaLcPeriod"/>
            </a:pPr>
            <a:r>
              <a:rPr lang="en-US" dirty="0" smtClean="0">
                <a:latin typeface="Times New Roman" panose="02020603050405020304" pitchFamily="18" charset="0"/>
                <a:cs typeface="Times New Roman" panose="02020603050405020304" pitchFamily="18" charset="0"/>
              </a:rPr>
              <a:t>Biblical Texts</a:t>
            </a:r>
          </a:p>
          <a:p>
            <a:pPr marL="342900" indent="-342900">
              <a:buAutoNum type="alphaLcPeriod"/>
            </a:pPr>
            <a:r>
              <a:rPr lang="en-US" dirty="0" smtClean="0">
                <a:latin typeface="Times New Roman" panose="02020603050405020304" pitchFamily="18" charset="0"/>
                <a:cs typeface="Times New Roman" panose="02020603050405020304" pitchFamily="18" charset="0"/>
              </a:rPr>
              <a:t>Biblical Commentaries</a:t>
            </a:r>
          </a:p>
          <a:p>
            <a:pPr marL="342900" indent="-342900">
              <a:buAutoNum type="alphaLcPeriod"/>
            </a:pPr>
            <a:r>
              <a:rPr lang="en-US" dirty="0" smtClean="0">
                <a:latin typeface="Times New Roman" panose="02020603050405020304" pitchFamily="18" charset="0"/>
                <a:cs typeface="Times New Roman" panose="02020603050405020304" pitchFamily="18" charset="0"/>
              </a:rPr>
              <a:t>Apocrypha and Pseudepigrapha</a:t>
            </a:r>
          </a:p>
          <a:p>
            <a:pPr marL="342900" indent="-342900">
              <a:buAutoNum type="alphaLcPeriod"/>
            </a:pPr>
            <a:r>
              <a:rPr lang="en-US" dirty="0" smtClean="0">
                <a:latin typeface="Times New Roman" panose="02020603050405020304" pitchFamily="18" charset="0"/>
                <a:cs typeface="Times New Roman" panose="02020603050405020304" pitchFamily="18" charset="0"/>
              </a:rPr>
              <a:t>Essene Community Documents</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Community Rule</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War Scroll</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Thanksgiving Scroll</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a:t>
            </a:r>
            <a:r>
              <a:rPr lang="en-US" i="1" dirty="0" err="1" smtClean="0">
                <a:latin typeface="Times New Roman" panose="02020603050405020304" pitchFamily="18" charset="0"/>
                <a:cs typeface="Times New Roman" panose="02020603050405020304" pitchFamily="18" charset="0"/>
              </a:rPr>
              <a:t>Zadokite</a:t>
            </a:r>
            <a:r>
              <a:rPr lang="en-US" i="1" dirty="0" smtClean="0">
                <a:latin typeface="Times New Roman" panose="02020603050405020304" pitchFamily="18" charset="0"/>
                <a:cs typeface="Times New Roman" panose="02020603050405020304" pitchFamily="18" charset="0"/>
              </a:rPr>
              <a:t> Document</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Genesis</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Temple Scroll</a:t>
            </a:r>
          </a:p>
          <a:p>
            <a:pPr marL="800100" lvl="1" indent="-34290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Copper Scroll  </a:t>
            </a:r>
            <a:endParaRPr lang="en-US"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900" y="2971800"/>
            <a:ext cx="2500851" cy="183059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4978885"/>
            <a:ext cx="2334083" cy="1750562"/>
          </a:xfrm>
          <a:prstGeom prst="rect">
            <a:avLst/>
          </a:prstGeom>
        </p:spPr>
      </p:pic>
    </p:spTree>
    <p:extLst>
      <p:ext uri="{BB962C8B-B14F-4D97-AF65-F5344CB8AC3E}">
        <p14:creationId xmlns:p14="http://schemas.microsoft.com/office/powerpoint/2010/main" val="684623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34</a:t>
            </a:fld>
            <a:endParaRPr lang="en-US"/>
          </a:p>
        </p:txBody>
      </p:sp>
      <p:sp>
        <p:nvSpPr>
          <p:cNvPr id="6" name="TextBox 5"/>
          <p:cNvSpPr txBox="1"/>
          <p:nvPr/>
        </p:nvSpPr>
        <p:spPr>
          <a:xfrm>
            <a:off x="279400" y="1629897"/>
            <a:ext cx="4876800"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Other Jewish Literature Outside the Bible </a:t>
            </a:r>
          </a:p>
        </p:txBody>
      </p:sp>
      <p:sp>
        <p:nvSpPr>
          <p:cNvPr id="3" name="TextBox 2"/>
          <p:cNvSpPr txBox="1"/>
          <p:nvPr/>
        </p:nvSpPr>
        <p:spPr>
          <a:xfrm>
            <a:off x="279400" y="2301796"/>
            <a:ext cx="4140200"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Apocrypha</a:t>
            </a:r>
          </a:p>
          <a:p>
            <a:pPr algn="ctr"/>
            <a:r>
              <a:rPr lang="en-US" dirty="0" smtClean="0">
                <a:latin typeface="Times New Roman" panose="02020603050405020304" pitchFamily="18" charset="0"/>
                <a:cs typeface="Times New Roman" panose="02020603050405020304" pitchFamily="18" charset="0"/>
              </a:rPr>
              <a:t> Greek for “hidden” or “secret” works.  </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books of Jubilees</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The Testament of the Twelve Patriarchs</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Psalms of Solomon</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Letter of </a:t>
            </a:r>
            <a:r>
              <a:rPr lang="en-US" i="1" dirty="0" err="1" smtClean="0">
                <a:latin typeface="Times New Roman" panose="02020603050405020304" pitchFamily="18" charset="0"/>
                <a:cs typeface="Times New Roman" panose="02020603050405020304" pitchFamily="18" charset="0"/>
              </a:rPr>
              <a:t>Aristeas</a:t>
            </a:r>
            <a:endParaRPr lang="en-US" i="1"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3</a:t>
            </a:r>
            <a:r>
              <a:rPr lang="en-US" i="1" baseline="30000" dirty="0" smtClean="0">
                <a:latin typeface="Times New Roman" panose="02020603050405020304" pitchFamily="18" charset="0"/>
                <a:cs typeface="Times New Roman" panose="02020603050405020304" pitchFamily="18" charset="0"/>
              </a:rPr>
              <a:t>rd</a:t>
            </a:r>
            <a:r>
              <a:rPr lang="en-US" i="1" dirty="0" smtClean="0">
                <a:latin typeface="Times New Roman" panose="02020603050405020304" pitchFamily="18" charset="0"/>
                <a:cs typeface="Times New Roman" panose="02020603050405020304" pitchFamily="18" charset="0"/>
              </a:rPr>
              <a:t> Maccabee</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4</a:t>
            </a:r>
            <a:r>
              <a:rPr lang="en-US" i="1" baseline="30000" dirty="0" smtClean="0">
                <a:latin typeface="Times New Roman" panose="02020603050405020304" pitchFamily="18" charset="0"/>
                <a:cs typeface="Times New Roman" panose="02020603050405020304" pitchFamily="18" charset="0"/>
              </a:rPr>
              <a:t>th</a:t>
            </a:r>
            <a:r>
              <a:rPr lang="en-US" i="1" dirty="0" smtClean="0">
                <a:latin typeface="Times New Roman" panose="02020603050405020304" pitchFamily="18" charset="0"/>
                <a:cs typeface="Times New Roman" panose="02020603050405020304" pitchFamily="18" charset="0"/>
              </a:rPr>
              <a:t> Maccabees </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Philo of Alexandria</a:t>
            </a:r>
          </a:p>
          <a:p>
            <a:pPr marL="285750" indent="-285750">
              <a:buFont typeface="Wingdings" panose="05000000000000000000" pitchFamily="2" charset="2"/>
              <a:buChar char="§"/>
            </a:pPr>
            <a:r>
              <a:rPr lang="en-US" i="1" dirty="0" smtClean="0">
                <a:latin typeface="Times New Roman" panose="02020603050405020304" pitchFamily="18" charset="0"/>
                <a:cs typeface="Times New Roman" panose="02020603050405020304" pitchFamily="18" charset="0"/>
              </a:rPr>
              <a:t>Josephus </a:t>
            </a:r>
            <a:endParaRPr lang="en-US"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2100" y="5334000"/>
            <a:ext cx="35814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Pseudepigrapha</a:t>
            </a:r>
            <a:r>
              <a:rPr lang="en-US" dirty="0" smtClean="0">
                <a:latin typeface="Times New Roman" panose="02020603050405020304" pitchFamily="18" charset="0"/>
                <a:cs typeface="Times New Roman" panose="02020603050405020304" pitchFamily="18" charset="0"/>
              </a:rPr>
              <a:t> – “false Writings”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0" y="3352800"/>
            <a:ext cx="41910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Talmud</a:t>
            </a:r>
          </a:p>
          <a:p>
            <a:r>
              <a:rPr lang="en-US" dirty="0" smtClean="0">
                <a:latin typeface="Times New Roman" panose="02020603050405020304" pitchFamily="18" charset="0"/>
                <a:cs typeface="Times New Roman" panose="02020603050405020304" pitchFamily="18" charset="0"/>
              </a:rPr>
              <a:t>A collection of post-biblical laws and teachings  that originated with the rabbis who worked in either Babylon or Palestine in the first four Christian centuries.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Agriculture</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Festivals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Women</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Damages &amp; Injuries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Holy Things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Purity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592458"/>
            <a:ext cx="2309876" cy="1695103"/>
          </a:xfrm>
          <a:prstGeom prst="rect">
            <a:avLst/>
          </a:prstGeom>
        </p:spPr>
      </p:pic>
    </p:spTree>
    <p:extLst>
      <p:ext uri="{BB962C8B-B14F-4D97-AF65-F5344CB8AC3E}">
        <p14:creationId xmlns:p14="http://schemas.microsoft.com/office/powerpoint/2010/main" val="4135861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25: The Closing of the Old Testament</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35</a:t>
            </a:fld>
            <a:endParaRPr lang="en-US"/>
          </a:p>
        </p:txBody>
      </p:sp>
      <p:sp>
        <p:nvSpPr>
          <p:cNvPr id="5" name="TextBox 4"/>
          <p:cNvSpPr txBox="1"/>
          <p:nvPr/>
        </p:nvSpPr>
        <p:spPr>
          <a:xfrm>
            <a:off x="330200" y="1587500"/>
            <a:ext cx="62230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342900" indent="-34290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Hope for a Messiah</a:t>
            </a: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Creating a Canon of Scripture</a:t>
            </a: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Value of the Old Testament for Christians</a:t>
            </a: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Themes of Continuity between the New and Old Testaments</a:t>
            </a:r>
          </a:p>
        </p:txBody>
      </p:sp>
      <p:sp>
        <p:nvSpPr>
          <p:cNvPr id="3" name="TextBox 2"/>
          <p:cNvSpPr txBox="1"/>
          <p:nvPr/>
        </p:nvSpPr>
        <p:spPr>
          <a:xfrm>
            <a:off x="292100" y="3010890"/>
            <a:ext cx="2908300" cy="25853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Messiah</a:t>
            </a:r>
            <a:r>
              <a:rPr lang="en-US" dirty="0" smtClean="0">
                <a:latin typeface="Times New Roman" panose="02020603050405020304" pitchFamily="18" charset="0"/>
                <a:cs typeface="Times New Roman" panose="02020603050405020304" pitchFamily="18" charset="0"/>
              </a:rPr>
              <a:t> – one “anointed”</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Promise of God</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Emmanuel – God with us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Throughout the OT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Messianic hope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Messiah-king</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Kingship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Redeemer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Bring Salvation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90600" y="5740400"/>
            <a:ext cx="2209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Canon of Scripture</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Rabbis</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Jewish Leaders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705600" y="1864499"/>
            <a:ext cx="22098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Value</a:t>
            </a:r>
            <a:r>
              <a:rPr lang="en-US"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Promise </a:t>
            </a:r>
          </a:p>
          <a:p>
            <a:pPr marL="285750" indent="-28575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Fulfillment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41700" y="3010890"/>
            <a:ext cx="5257800"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Themes </a:t>
            </a:r>
          </a:p>
          <a:p>
            <a:pPr marL="342900" indent="-342900">
              <a:buAutoNum type="arabicParenR"/>
            </a:pPr>
            <a:r>
              <a:rPr lang="en-US" dirty="0" smtClean="0">
                <a:latin typeface="Times New Roman" panose="02020603050405020304" pitchFamily="18" charset="0"/>
                <a:cs typeface="Times New Roman" panose="02020603050405020304" pitchFamily="18" charset="0"/>
              </a:rPr>
              <a:t>Monotheism – God of compassion</a:t>
            </a:r>
          </a:p>
          <a:p>
            <a:pPr marL="342900" indent="-342900">
              <a:buAutoNum type="arabicParenR"/>
            </a:pPr>
            <a:r>
              <a:rPr lang="en-US" dirty="0" smtClean="0">
                <a:latin typeface="Times New Roman" panose="02020603050405020304" pitchFamily="18" charset="0"/>
                <a:cs typeface="Times New Roman" panose="02020603050405020304" pitchFamily="18" charset="0"/>
              </a:rPr>
              <a:t>Covenant – The New Testament</a:t>
            </a:r>
          </a:p>
          <a:p>
            <a:pPr marL="342900" indent="-342900">
              <a:buAutoNum type="arabicParenR"/>
            </a:pPr>
            <a:r>
              <a:rPr lang="en-US" dirty="0" smtClean="0">
                <a:latin typeface="Times New Roman" panose="02020603050405020304" pitchFamily="18" charset="0"/>
                <a:cs typeface="Times New Roman" panose="02020603050405020304" pitchFamily="18" charset="0"/>
              </a:rPr>
              <a:t>The Word of God – Jesus - the Living word of God</a:t>
            </a:r>
          </a:p>
          <a:p>
            <a:pPr marL="342900" indent="-342900">
              <a:buAutoNum type="arabicParenR"/>
            </a:pPr>
            <a:r>
              <a:rPr lang="en-US" dirty="0" smtClean="0">
                <a:latin typeface="Times New Roman" panose="02020603050405020304" pitchFamily="18" charset="0"/>
                <a:cs typeface="Times New Roman" panose="02020603050405020304" pitchFamily="18" charset="0"/>
              </a:rPr>
              <a:t>The Spirit of God –power of God acting</a:t>
            </a:r>
          </a:p>
          <a:p>
            <a:pPr marL="342900" indent="-342900">
              <a:buAutoNum type="arabicParenR"/>
            </a:pPr>
            <a:r>
              <a:rPr lang="en-US" dirty="0" smtClean="0">
                <a:latin typeface="Times New Roman" panose="02020603050405020304" pitchFamily="18" charset="0"/>
                <a:cs typeface="Times New Roman" panose="02020603050405020304" pitchFamily="18" charset="0"/>
              </a:rPr>
              <a:t>The Kingdom of God </a:t>
            </a:r>
          </a:p>
          <a:p>
            <a:pPr marL="342900" indent="-342900">
              <a:buAutoNum type="arabicParenR"/>
            </a:pPr>
            <a:r>
              <a:rPr lang="en-US" dirty="0" smtClean="0">
                <a:latin typeface="Times New Roman" panose="02020603050405020304" pitchFamily="18" charset="0"/>
                <a:cs typeface="Times New Roman" panose="02020603050405020304" pitchFamily="18" charset="0"/>
              </a:rPr>
              <a:t>Universal Salvation – God love for humanity</a:t>
            </a:r>
          </a:p>
          <a:p>
            <a:pPr marL="342900" indent="-342900">
              <a:buAutoNum type="arabicParenR"/>
            </a:pPr>
            <a:r>
              <a:rPr lang="en-US" dirty="0" smtClean="0">
                <a:latin typeface="Times New Roman" panose="02020603050405020304" pitchFamily="18" charset="0"/>
                <a:cs typeface="Times New Roman" panose="02020603050405020304" pitchFamily="18" charset="0"/>
              </a:rPr>
              <a:t>The Suffering Servant – Jesus dying for human salvation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162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rmAutofit fontScale="90000"/>
          </a:bodyPr>
          <a:lstStyle/>
          <a:p>
            <a:r>
              <a:rPr lang="en-US" dirty="0" smtClean="0"/>
              <a:t>Chapter 26: Themes of Old Testament Theology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36</a:t>
            </a:fld>
            <a:endParaRPr lang="en-US"/>
          </a:p>
        </p:txBody>
      </p:sp>
      <p:sp>
        <p:nvSpPr>
          <p:cNvPr id="6" name="TextBox 5"/>
          <p:cNvSpPr txBox="1"/>
          <p:nvPr/>
        </p:nvSpPr>
        <p:spPr>
          <a:xfrm>
            <a:off x="419100" y="2209800"/>
            <a:ext cx="5486400" cy="280076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Discovering the Central Focus of the Bible</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Only God</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God Active in History</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Personal response and Prayer</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Covenant and Tradition</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Prophets and Justice</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Hope and the Future</a:t>
            </a:r>
          </a:p>
          <a:p>
            <a:pPr marL="342900"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Mystery of God’s Ways</a:t>
            </a:r>
          </a:p>
        </p:txBody>
      </p:sp>
      <p:pic>
        <p:nvPicPr>
          <p:cNvPr id="3074" name="Picture 2" descr="C:\Users\Owner\AppData\Local\Microsoft\Windows\Temporary Internet Files\Content.IE5\CFP1GATT\MP9004001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049607"/>
            <a:ext cx="2286000" cy="3121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895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rmAutofit fontScale="90000"/>
          </a:bodyPr>
          <a:lstStyle/>
          <a:p>
            <a:r>
              <a:rPr lang="en-US" dirty="0" smtClean="0"/>
              <a:t>Chapter 26: Themes of Old Testament Theology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37</a:t>
            </a:fld>
            <a:endParaRPr lang="en-US"/>
          </a:p>
        </p:txBody>
      </p:sp>
      <p:sp>
        <p:nvSpPr>
          <p:cNvPr id="3" name="TextBox 2"/>
          <p:cNvSpPr txBox="1"/>
          <p:nvPr/>
        </p:nvSpPr>
        <p:spPr>
          <a:xfrm>
            <a:off x="381000" y="1600200"/>
            <a:ext cx="8229600" cy="470898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There are many themes in the Old Testament</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OT is a rich book</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Written over many centuries by various authors and containing such a wide variety of Israel’s religious traditions and it is difficult to find any threads of how to unify the book.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Various viewpoints, it is historical, and tells the factual story of God’s interventions into human history on behalf of the Israelites.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Not ordinary history, but is a special “salvation history” with God revealing Himself in events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It is a celebration of Israel in its relationship with God</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It is a “confession” or “proclamation”</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It reflects choice, covenant, holiness and promise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It is the person of God; Who is God? What does God Do? And Why does God do it?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It tells of the universal greatness and love of God for His creation</a:t>
            </a:r>
          </a:p>
        </p:txBody>
      </p:sp>
    </p:spTree>
    <p:extLst>
      <p:ext uri="{BB962C8B-B14F-4D97-AF65-F5344CB8AC3E}">
        <p14:creationId xmlns:p14="http://schemas.microsoft.com/office/powerpoint/2010/main" val="35353420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rmAutofit fontScale="90000"/>
          </a:bodyPr>
          <a:lstStyle/>
          <a:p>
            <a:r>
              <a:rPr lang="en-US" dirty="0" smtClean="0"/>
              <a:t>Chapter 26: Themes of Old Testament Theology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38</a:t>
            </a:fld>
            <a:endParaRPr lang="en-US"/>
          </a:p>
        </p:txBody>
      </p:sp>
      <p:sp>
        <p:nvSpPr>
          <p:cNvPr id="3" name="TextBox 2"/>
          <p:cNvSpPr txBox="1"/>
          <p:nvPr/>
        </p:nvSpPr>
        <p:spPr>
          <a:xfrm>
            <a:off x="381000" y="1600200"/>
            <a:ext cx="6553200"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First and most important theological theme</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God is one</a:t>
            </a:r>
            <a:r>
              <a:rPr lang="en-US" sz="20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God is holy</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God is shepherd </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God is Father,</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God is creator</a:t>
            </a:r>
          </a:p>
          <a:p>
            <a:pPr marL="285750" indent="-28575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Transcendence of God:  Nearby and not far away.  </a:t>
            </a:r>
          </a:p>
        </p:txBody>
      </p:sp>
      <p:sp>
        <p:nvSpPr>
          <p:cNvPr id="5" name="TextBox 4"/>
          <p:cNvSpPr txBox="1"/>
          <p:nvPr/>
        </p:nvSpPr>
        <p:spPr>
          <a:xfrm>
            <a:off x="381000" y="3810000"/>
            <a:ext cx="822960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Second theological theme</a:t>
            </a:r>
            <a:r>
              <a:rPr lang="en-US" sz="2000" dirty="0" smtClean="0">
                <a:latin typeface="Times New Roman" panose="02020603050405020304" pitchFamily="18" charset="0"/>
                <a:cs typeface="Times New Roman" panose="02020603050405020304" pitchFamily="18" charset="0"/>
              </a:rPr>
              <a:t>:  God is an actor in history.  It reveals that history is not neutral, but a stage for the discovery of the self-revealing God.  God can act upon human events to change the outcomes to fit into the “salvation history.”    </a:t>
            </a:r>
          </a:p>
        </p:txBody>
      </p:sp>
      <p:sp>
        <p:nvSpPr>
          <p:cNvPr id="6" name="TextBox 5"/>
          <p:cNvSpPr txBox="1"/>
          <p:nvPr/>
        </p:nvSpPr>
        <p:spPr>
          <a:xfrm>
            <a:off x="355600" y="5285839"/>
            <a:ext cx="82296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Third theological theme</a:t>
            </a:r>
            <a:r>
              <a:rPr lang="en-US" sz="2000" dirty="0" smtClean="0">
                <a:latin typeface="Times New Roman" panose="02020603050405020304" pitchFamily="18" charset="0"/>
                <a:cs typeface="Times New Roman" panose="02020603050405020304" pitchFamily="18" charset="0"/>
              </a:rPr>
              <a:t>:  Human Response to What God Does. Demands from us a </a:t>
            </a:r>
            <a:r>
              <a:rPr lang="en-US" sz="2000" i="1" dirty="0" smtClean="0">
                <a:latin typeface="Times New Roman" panose="02020603050405020304" pitchFamily="18" charset="0"/>
                <a:cs typeface="Times New Roman" panose="02020603050405020304" pitchFamily="18" charset="0"/>
              </a:rPr>
              <a:t>personal</a:t>
            </a:r>
            <a:r>
              <a:rPr lang="en-US" sz="2000" dirty="0" smtClean="0">
                <a:latin typeface="Times New Roman" panose="02020603050405020304" pitchFamily="18" charset="0"/>
                <a:cs typeface="Times New Roman" panose="02020603050405020304" pitchFamily="18" charset="0"/>
              </a:rPr>
              <a:t> response of friendship, loyalty, obedience an communication. To recognize God’s “glory” in the world.   Constant praise of the living and present God in the its midst.       </a:t>
            </a:r>
          </a:p>
        </p:txBody>
      </p:sp>
      <p:pic>
        <p:nvPicPr>
          <p:cNvPr id="2050" name="Picture 2" descr="C:\Users\Owner\AppData\Local\Microsoft\Windows\Temporary Internet Files\Content.IE5\T13GA5YX\MP900440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1530" y="1646892"/>
            <a:ext cx="132907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74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rmAutofit fontScale="90000"/>
          </a:bodyPr>
          <a:lstStyle/>
          <a:p>
            <a:r>
              <a:rPr lang="en-US" dirty="0" smtClean="0"/>
              <a:t>Chapter 26: Themes of Old Testament Theology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39</a:t>
            </a:fld>
            <a:endParaRPr lang="en-US"/>
          </a:p>
        </p:txBody>
      </p:sp>
      <p:sp>
        <p:nvSpPr>
          <p:cNvPr id="3" name="TextBox 2"/>
          <p:cNvSpPr txBox="1"/>
          <p:nvPr/>
        </p:nvSpPr>
        <p:spPr>
          <a:xfrm>
            <a:off x="355600" y="1828800"/>
            <a:ext cx="82296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Fourth theme: </a:t>
            </a:r>
            <a:r>
              <a:rPr lang="en-US" sz="2000" dirty="0" smtClean="0">
                <a:latin typeface="Times New Roman" panose="02020603050405020304" pitchFamily="18" charset="0"/>
                <a:cs typeface="Times New Roman" panose="02020603050405020304" pitchFamily="18" charset="0"/>
              </a:rPr>
              <a:t> Concrete application of the human response through prayer and praise of God.  All the bible tells of the glory of God.    </a:t>
            </a:r>
          </a:p>
        </p:txBody>
      </p:sp>
      <p:sp>
        <p:nvSpPr>
          <p:cNvPr id="5" name="TextBox 4"/>
          <p:cNvSpPr txBox="1"/>
          <p:nvPr/>
        </p:nvSpPr>
        <p:spPr>
          <a:xfrm>
            <a:off x="355600" y="2667000"/>
            <a:ext cx="822960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Fifth theological theme</a:t>
            </a:r>
            <a:r>
              <a:rPr lang="en-US" sz="2000" dirty="0" smtClean="0">
                <a:latin typeface="Times New Roman" panose="02020603050405020304" pitchFamily="18" charset="0"/>
                <a:cs typeface="Times New Roman" panose="02020603050405020304" pitchFamily="18" charset="0"/>
              </a:rPr>
              <a:t>:  Community and Covenant.  OT came into existence as the remembering by an on-going community who received what had been the testimony of others.  Covenant relationship.  Inner bond and love of neighbor.</a:t>
            </a:r>
          </a:p>
        </p:txBody>
      </p:sp>
      <p:sp>
        <p:nvSpPr>
          <p:cNvPr id="6" name="TextBox 5"/>
          <p:cNvSpPr txBox="1"/>
          <p:nvPr/>
        </p:nvSpPr>
        <p:spPr>
          <a:xfrm>
            <a:off x="393700" y="4191000"/>
            <a:ext cx="82296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Sixth theological theme</a:t>
            </a:r>
            <a:r>
              <a:rPr lang="en-US" sz="2000" dirty="0" smtClean="0">
                <a:latin typeface="Times New Roman" panose="02020603050405020304" pitchFamily="18" charset="0"/>
                <a:cs typeface="Times New Roman" panose="02020603050405020304" pitchFamily="18" charset="0"/>
              </a:rPr>
              <a:t>:  Israel is a people of tradition and institutions.  It’s the Torah, “teaching” or their “way of life.”        </a:t>
            </a:r>
          </a:p>
        </p:txBody>
      </p:sp>
      <p:sp>
        <p:nvSpPr>
          <p:cNvPr id="7" name="TextBox 6"/>
          <p:cNvSpPr txBox="1"/>
          <p:nvPr/>
        </p:nvSpPr>
        <p:spPr>
          <a:xfrm>
            <a:off x="393700" y="5063986"/>
            <a:ext cx="82296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en-US" sz="2000" b="1" u="sng" dirty="0" smtClean="0">
                <a:latin typeface="Times New Roman" panose="02020603050405020304" pitchFamily="18" charset="0"/>
                <a:cs typeface="Times New Roman" panose="02020603050405020304" pitchFamily="18" charset="0"/>
              </a:rPr>
              <a:t>Seventh theological theme</a:t>
            </a:r>
            <a:r>
              <a:rPr lang="en-US" sz="2000" dirty="0" smtClean="0">
                <a:latin typeface="Times New Roman" panose="02020603050405020304" pitchFamily="18" charset="0"/>
                <a:cs typeface="Times New Roman" panose="02020603050405020304" pitchFamily="18" charset="0"/>
              </a:rPr>
              <a:t>:  Tension between God’s will and our often sinful and selfish response.  Human nature as always good and God as always forgiving of any and every fault.  Awareness of Justice, be like God, and Ethics,        </a:t>
            </a:r>
          </a:p>
        </p:txBody>
      </p:sp>
    </p:spTree>
    <p:extLst>
      <p:ext uri="{BB962C8B-B14F-4D97-AF65-F5344CB8AC3E}">
        <p14:creationId xmlns:p14="http://schemas.microsoft.com/office/powerpoint/2010/main" val="174555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4</a:t>
            </a:fld>
            <a:endParaRPr lang="en-US"/>
          </a:p>
        </p:txBody>
      </p:sp>
      <p:sp>
        <p:nvSpPr>
          <p:cNvPr id="6" name="Title 1"/>
          <p:cNvSpPr>
            <a:spLocks noGrp="1"/>
          </p:cNvSpPr>
          <p:nvPr>
            <p:ph type="title"/>
          </p:nvPr>
        </p:nvSpPr>
        <p:spPr>
          <a:xfrm>
            <a:off x="457200" y="182880"/>
            <a:ext cx="8229600" cy="1111664"/>
          </a:xfrm>
        </p:spPr>
        <p:txBody>
          <a:bodyPr>
            <a:normAutofit fontScale="90000"/>
          </a:bodyPr>
          <a:lstStyle/>
          <a:p>
            <a:r>
              <a:rPr lang="en-US" dirty="0" smtClean="0"/>
              <a:t>Chapter 19: </a:t>
            </a:r>
            <a:r>
              <a:rPr lang="en-US" sz="4900" dirty="0" smtClean="0"/>
              <a:t>Prophecy During the Babylonian Exile</a:t>
            </a:r>
            <a:endParaRPr lang="en-US" sz="4900" dirty="0"/>
          </a:p>
        </p:txBody>
      </p:sp>
      <p:sp>
        <p:nvSpPr>
          <p:cNvPr id="10" name="TextBox 9"/>
          <p:cNvSpPr txBox="1"/>
          <p:nvPr/>
        </p:nvSpPr>
        <p:spPr>
          <a:xfrm>
            <a:off x="152400" y="1600200"/>
            <a:ext cx="5562600" cy="178510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200" dirty="0" smtClean="0">
                <a:latin typeface="Times New Roman" panose="02020603050405020304" pitchFamily="18" charset="0"/>
                <a:cs typeface="Times New Roman" panose="02020603050405020304" pitchFamily="18" charset="0"/>
              </a:rPr>
              <a:t>B.   Ezekiel the Prophet</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Prophet Called in Exile (Ex. 1-3</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Nature of the Book of Ezekiel </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Ezekiel’s Theology of Judgment </a:t>
            </a:r>
          </a:p>
          <a:p>
            <a:pPr marL="800100" lvl="1" indent="-342900">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The Plan of Restoration</a:t>
            </a:r>
          </a:p>
        </p:txBody>
      </p:sp>
      <p:sp>
        <p:nvSpPr>
          <p:cNvPr id="2" name="Rectangle 1"/>
          <p:cNvSpPr/>
          <p:nvPr/>
        </p:nvSpPr>
        <p:spPr>
          <a:xfrm>
            <a:off x="152400" y="3543300"/>
            <a:ext cx="883920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latin typeface="Times New Roman" pitchFamily="18" charset="0"/>
                <a:cs typeface="Times New Roman" pitchFamily="18" charset="0"/>
              </a:rPr>
              <a:t>Ezekiel </a:t>
            </a:r>
            <a:r>
              <a:rPr lang="en-US" dirty="0">
                <a:latin typeface="Times New Roman" pitchFamily="18" charset="0"/>
                <a:cs typeface="Times New Roman" pitchFamily="18" charset="0"/>
              </a:rPr>
              <a:t>- He ministered to the Jews in Captivity in Babylon.  Description of the end of times. </a:t>
            </a:r>
          </a:p>
        </p:txBody>
      </p:sp>
      <p:sp>
        <p:nvSpPr>
          <p:cNvPr id="3" name="TextBox 2"/>
          <p:cNvSpPr txBox="1"/>
          <p:nvPr/>
        </p:nvSpPr>
        <p:spPr>
          <a:xfrm>
            <a:off x="762000" y="4114800"/>
            <a:ext cx="7848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Chapters 1-24:     Oracles against Judah and Jerusalem before 586 B.C.</a:t>
            </a:r>
          </a:p>
          <a:p>
            <a:r>
              <a:rPr lang="en-US" dirty="0" smtClean="0"/>
              <a:t>Chapters 25-32:   Oracles against foreign nations</a:t>
            </a:r>
          </a:p>
          <a:p>
            <a:r>
              <a:rPr lang="en-US" dirty="0" smtClean="0"/>
              <a:t>Chapters  33-48:  Oracles of hope and restoration for Judah</a:t>
            </a:r>
            <a:endParaRPr lang="en-US" dirty="0"/>
          </a:p>
        </p:txBody>
      </p:sp>
      <p:sp>
        <p:nvSpPr>
          <p:cNvPr id="5" name="TextBox 4"/>
          <p:cNvSpPr txBox="1"/>
          <p:nvPr/>
        </p:nvSpPr>
        <p:spPr>
          <a:xfrm>
            <a:off x="152400" y="5181600"/>
            <a:ext cx="86106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Theology:</a:t>
            </a:r>
            <a:r>
              <a:rPr lang="en-US" dirty="0" smtClean="0">
                <a:latin typeface="Times New Roman" panose="02020603050405020304" pitchFamily="18" charset="0"/>
                <a:cs typeface="Times New Roman" panose="02020603050405020304" pitchFamily="18" charset="0"/>
              </a:rPr>
              <a:t> Uses the Day of the Lord, condemns the sins against justice.  Talks about Judgment, bloodshed, violence, evil conduct – bribery, usury, stealing from the poor, (chap. 5, 6, 7 and 18).  Violations </a:t>
            </a:r>
            <a:r>
              <a:rPr lang="en-US" dirty="0">
                <a:latin typeface="Times New Roman" panose="02020603050405020304" pitchFamily="18" charset="0"/>
                <a:cs typeface="Times New Roman" panose="02020603050405020304" pitchFamily="18" charset="0"/>
              </a:rPr>
              <a:t>of religious worship, failing to honor the Sabbath, breaking the law, building idols, eating at the high </a:t>
            </a:r>
            <a:r>
              <a:rPr lang="en-US" dirty="0" smtClean="0">
                <a:latin typeface="Times New Roman" panose="02020603050405020304" pitchFamily="18" charset="0"/>
                <a:cs typeface="Times New Roman" panose="02020603050405020304" pitchFamily="18" charset="0"/>
              </a:rPr>
              <a:t>places.  Importance of individual responsibility.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100" y="1600200"/>
            <a:ext cx="2362200" cy="1764238"/>
          </a:xfrm>
          <a:prstGeom prst="rect">
            <a:avLst/>
          </a:prstGeom>
        </p:spPr>
      </p:pic>
    </p:spTree>
    <p:extLst>
      <p:ext uri="{BB962C8B-B14F-4D97-AF65-F5344CB8AC3E}">
        <p14:creationId xmlns:p14="http://schemas.microsoft.com/office/powerpoint/2010/main" val="3912251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11664"/>
          </a:xfrm>
        </p:spPr>
        <p:txBody>
          <a:bodyPr>
            <a:normAutofit fontScale="90000"/>
          </a:bodyPr>
          <a:lstStyle/>
          <a:p>
            <a:r>
              <a:rPr lang="en-US" dirty="0" smtClean="0"/>
              <a:t>Chapter 26: Themes of Old Testament Theology</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40</a:t>
            </a:fld>
            <a:endParaRPr lang="en-US"/>
          </a:p>
        </p:txBody>
      </p:sp>
      <p:sp>
        <p:nvSpPr>
          <p:cNvPr id="8" name="TextBox 7"/>
          <p:cNvSpPr txBox="1"/>
          <p:nvPr/>
        </p:nvSpPr>
        <p:spPr>
          <a:xfrm>
            <a:off x="190500" y="1740952"/>
            <a:ext cx="6591300"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Eight &amp; Nine theological themes</a:t>
            </a:r>
            <a:r>
              <a:rPr lang="en-US" sz="2000" dirty="0" smtClean="0">
                <a:latin typeface="Times New Roman" panose="02020603050405020304" pitchFamily="18" charset="0"/>
                <a:cs typeface="Times New Roman" panose="02020603050405020304" pitchFamily="18" charset="0"/>
              </a:rPr>
              <a:t>:  Hope and Optimism about the future, goodness of the world.  Prophets are watchdogs, critic and challengers of Israel’s evil ways.  To bring balanced and also bring comfort and hope in times of trouble and loss.  </a:t>
            </a:r>
          </a:p>
          <a:p>
            <a:r>
              <a:rPr lang="en-US" sz="2000" i="1" u="sng" dirty="0" smtClean="0">
                <a:latin typeface="Times New Roman" panose="02020603050405020304" pitchFamily="18" charset="0"/>
                <a:cs typeface="Times New Roman" panose="02020603050405020304" pitchFamily="18" charset="0"/>
              </a:rPr>
              <a:t>“Eschatology</a:t>
            </a:r>
            <a:r>
              <a:rPr lang="en-US" sz="2000" dirty="0" smtClean="0">
                <a:latin typeface="Times New Roman" panose="02020603050405020304" pitchFamily="18" charset="0"/>
                <a:cs typeface="Times New Roman" panose="02020603050405020304" pitchFamily="18" charset="0"/>
              </a:rPr>
              <a:t>”: the dynamic expectation that God will act in the future.  A confidence that God has all of them and human history under a plan and that there will be moments of profound change when He intervenes.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hope of the messiah and being faithful.  God does not do what you hope for; he acts in new and surprising ways.  We cannot expect it, but we must know God well enough to accept it.   </a:t>
            </a:r>
          </a:p>
        </p:txBody>
      </p:sp>
      <p:sp>
        <p:nvSpPr>
          <p:cNvPr id="9" name="TextBox 8"/>
          <p:cNvSpPr txBox="1"/>
          <p:nvPr/>
        </p:nvSpPr>
        <p:spPr>
          <a:xfrm>
            <a:off x="190500" y="5765800"/>
            <a:ext cx="79629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en-US" b="1" u="sng" dirty="0" smtClean="0">
                <a:latin typeface="Times New Roman" panose="02020603050405020304" pitchFamily="18" charset="0"/>
                <a:cs typeface="Times New Roman" panose="02020603050405020304" pitchFamily="18" charset="0"/>
              </a:rPr>
              <a:t>Tenth theological theme</a:t>
            </a:r>
            <a:r>
              <a:rPr lang="en-US" dirty="0" smtClean="0">
                <a:latin typeface="Times New Roman" panose="02020603050405020304" pitchFamily="18" charset="0"/>
                <a:cs typeface="Times New Roman" panose="02020603050405020304" pitchFamily="18" charset="0"/>
              </a:rPr>
              <a:t>:  Bible as Wisdom.  God made all humans rational and free, with the divine power of searching and choosing and behaving ethically.          </a:t>
            </a:r>
          </a:p>
        </p:txBody>
      </p:sp>
      <p:pic>
        <p:nvPicPr>
          <p:cNvPr id="3074" name="Picture 2" descr="C:\Users\Owner\AppData\Local\Microsoft\Windows\Temporary Internet Files\Content.IE5\V9CF48NY\MC9102158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146300"/>
            <a:ext cx="178011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03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5</a:t>
            </a:fld>
            <a:endParaRPr lang="en-US"/>
          </a:p>
        </p:txBody>
      </p:sp>
      <p:sp>
        <p:nvSpPr>
          <p:cNvPr id="6" name="Title 1"/>
          <p:cNvSpPr>
            <a:spLocks noGrp="1"/>
          </p:cNvSpPr>
          <p:nvPr>
            <p:ph type="title"/>
          </p:nvPr>
        </p:nvSpPr>
        <p:spPr>
          <a:xfrm>
            <a:off x="457200" y="182880"/>
            <a:ext cx="8229600" cy="1111664"/>
          </a:xfrm>
        </p:spPr>
        <p:txBody>
          <a:bodyPr>
            <a:normAutofit fontScale="90000"/>
          </a:bodyPr>
          <a:lstStyle/>
          <a:p>
            <a:r>
              <a:rPr lang="en-US" dirty="0" smtClean="0"/>
              <a:t>Chapter 19: </a:t>
            </a:r>
            <a:r>
              <a:rPr lang="en-US" sz="4900" dirty="0" smtClean="0"/>
              <a:t>Prophecy During the Babylonian Exile</a:t>
            </a:r>
            <a:endParaRPr lang="en-US" sz="49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1981200"/>
            <a:ext cx="72675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68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7FA729-E57F-4612-A45D-F9B66B2173E3}" type="slidenum">
              <a:rPr lang="en-US" smtClean="0"/>
              <a:t>6</a:t>
            </a:fld>
            <a:endParaRPr lang="en-US"/>
          </a:p>
        </p:txBody>
      </p:sp>
      <p:sp>
        <p:nvSpPr>
          <p:cNvPr id="6" name="Title 1"/>
          <p:cNvSpPr>
            <a:spLocks noGrp="1"/>
          </p:cNvSpPr>
          <p:nvPr>
            <p:ph type="title"/>
          </p:nvPr>
        </p:nvSpPr>
        <p:spPr>
          <a:xfrm>
            <a:off x="457200" y="182880"/>
            <a:ext cx="8229600" cy="1111664"/>
          </a:xfrm>
        </p:spPr>
        <p:txBody>
          <a:bodyPr>
            <a:normAutofit fontScale="90000"/>
          </a:bodyPr>
          <a:lstStyle/>
          <a:p>
            <a:r>
              <a:rPr lang="en-US" dirty="0" smtClean="0"/>
              <a:t>Chapter 19: </a:t>
            </a:r>
            <a:r>
              <a:rPr lang="en-US" sz="4900" dirty="0" smtClean="0"/>
              <a:t>Prophecy During the Babylonian Exile</a:t>
            </a:r>
            <a:endParaRPr lang="en-US" sz="4900" dirty="0"/>
          </a:p>
        </p:txBody>
      </p:sp>
      <p:sp>
        <p:nvSpPr>
          <p:cNvPr id="5" name="TextBox 4"/>
          <p:cNvSpPr txBox="1"/>
          <p:nvPr/>
        </p:nvSpPr>
        <p:spPr>
          <a:xfrm>
            <a:off x="127000" y="1600200"/>
            <a:ext cx="56388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latin typeface="Times New Roman" panose="02020603050405020304" pitchFamily="18" charset="0"/>
                <a:cs typeface="Times New Roman" panose="02020603050405020304" pitchFamily="18" charset="0"/>
              </a:rPr>
              <a:t>C.  The “Priestly” Edition of the Pentateuch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New Interpretation of Israel’s Faith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Shape of the Priestly Pentateuch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Theology of the Priestly Writers</a:t>
            </a:r>
          </a:p>
        </p:txBody>
      </p:sp>
      <p:sp>
        <p:nvSpPr>
          <p:cNvPr id="7" name="TextBox 6"/>
          <p:cNvSpPr txBox="1"/>
          <p:nvPr/>
        </p:nvSpPr>
        <p:spPr>
          <a:xfrm>
            <a:off x="203200" y="5638800"/>
            <a:ext cx="8610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Theology:</a:t>
            </a:r>
            <a:r>
              <a:rPr lang="en-US" dirty="0" smtClean="0">
                <a:latin typeface="Times New Roman" panose="02020603050405020304" pitchFamily="18" charset="0"/>
                <a:cs typeface="Times New Roman" panose="02020603050405020304" pitchFamily="18" charset="0"/>
              </a:rPr>
              <a:t> A new reality requires a refocus, new faith and new vision on the what God wants and how God’s people are to be in relationship with Him.  God is beyond the territory. God must be in one’s heart and can be worshiped.    </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65100" y="3048000"/>
            <a:ext cx="81407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1. The first patterns involves the names by which God is known: </a:t>
            </a:r>
            <a:r>
              <a:rPr lang="en-US" i="1" dirty="0" smtClean="0">
                <a:latin typeface="Times New Roman" panose="02020603050405020304" pitchFamily="18" charset="0"/>
                <a:cs typeface="Times New Roman" panose="02020603050405020304" pitchFamily="18" charset="0"/>
              </a:rPr>
              <a:t>‘elohim </a:t>
            </a:r>
            <a:r>
              <a:rPr lang="en-US" dirty="0" smtClean="0">
                <a:latin typeface="Times New Roman" panose="02020603050405020304" pitchFamily="18" charset="0"/>
                <a:cs typeface="Times New Roman" panose="02020603050405020304" pitchFamily="18" charset="0"/>
              </a:rPr>
              <a:t>(Gen 9),  </a:t>
            </a:r>
            <a:r>
              <a:rPr lang="en-US" i="1" dirty="0" smtClean="0">
                <a:latin typeface="Times New Roman" panose="02020603050405020304" pitchFamily="18" charset="0"/>
                <a:cs typeface="Times New Roman" panose="02020603050405020304" pitchFamily="18" charset="0"/>
              </a:rPr>
              <a:t>El Shaddai </a:t>
            </a:r>
            <a:r>
              <a:rPr lang="en-US" dirty="0" smtClean="0">
                <a:latin typeface="Times New Roman" panose="02020603050405020304" pitchFamily="18" charset="0"/>
                <a:cs typeface="Times New Roman" panose="02020603050405020304" pitchFamily="18" charset="0"/>
              </a:rPr>
              <a:t>(Gen. 17) “the powerful one” and revealing his name as Yahweh (Ex. 3).  </a:t>
            </a:r>
          </a:p>
          <a:p>
            <a:r>
              <a:rPr lang="en-US" dirty="0" smtClean="0">
                <a:latin typeface="Times New Roman" panose="02020603050405020304" pitchFamily="18" charset="0"/>
                <a:cs typeface="Times New Roman" panose="02020603050405020304" pitchFamily="18" charset="0"/>
              </a:rPr>
              <a:t>2. A </a:t>
            </a:r>
            <a:r>
              <a:rPr lang="en-US" dirty="0">
                <a:latin typeface="Times New Roman" panose="02020603050405020304" pitchFamily="18" charset="0"/>
                <a:cs typeface="Times New Roman" panose="02020603050405020304" pitchFamily="18" charset="0"/>
              </a:rPr>
              <a:t>second pattern lists the covenants God has made: </a:t>
            </a:r>
            <a:r>
              <a:rPr lang="en-US" dirty="0" smtClean="0">
                <a:latin typeface="Times New Roman" panose="02020603050405020304" pitchFamily="18" charset="0"/>
                <a:cs typeface="Times New Roman" panose="02020603050405020304" pitchFamily="18" charset="0"/>
              </a:rPr>
              <a:t>Adam (Gen. 1: 28-30), Noah (Gen. 1:28), Abraham (Gen 17) and Moses on Mount Sinai (Ex. 6).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 A </a:t>
            </a:r>
            <a:r>
              <a:rPr lang="en-US" dirty="0">
                <a:latin typeface="Times New Roman" panose="02020603050405020304" pitchFamily="18" charset="0"/>
                <a:cs typeface="Times New Roman" panose="02020603050405020304" pitchFamily="18" charset="0"/>
              </a:rPr>
              <a:t>third pattern lists the obligations God sets upon the world</a:t>
            </a:r>
            <a:r>
              <a:rPr lang="en-US" dirty="0" smtClean="0">
                <a:latin typeface="Times New Roman" panose="02020603050405020304" pitchFamily="18" charset="0"/>
                <a:cs typeface="Times New Roman" panose="02020603050405020304" pitchFamily="18" charset="0"/>
              </a:rPr>
              <a:t>:  Gift of creation – to keep the Sabbath holy (Gen 1); Rainbow as a promise of no world wide destruction again (Gen 17) and Gift of God’s presence always with them, people must keep the law of Mount Sinai (Ex 19 – Numbers 10)</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523236"/>
            <a:ext cx="1885897" cy="1414422"/>
          </a:xfrm>
          <a:prstGeom prst="rect">
            <a:avLst/>
          </a:prstGeom>
        </p:spPr>
      </p:pic>
    </p:spTree>
    <p:extLst>
      <p:ext uri="{BB962C8B-B14F-4D97-AF65-F5344CB8AC3E}">
        <p14:creationId xmlns:p14="http://schemas.microsoft.com/office/powerpoint/2010/main" val="210389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Sing Us a Song of Zion!</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7</a:t>
            </a:fld>
            <a:endParaRPr lang="en-US"/>
          </a:p>
        </p:txBody>
      </p:sp>
      <p:sp>
        <p:nvSpPr>
          <p:cNvPr id="5" name="TextBox 4"/>
          <p:cNvSpPr txBox="1"/>
          <p:nvPr/>
        </p:nvSpPr>
        <p:spPr>
          <a:xfrm>
            <a:off x="381000" y="1846828"/>
            <a:ext cx="4953000"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AutoNum type="alphaUcPeriod"/>
            </a:pPr>
            <a:r>
              <a:rPr lang="en-US" sz="2000" dirty="0" smtClean="0">
                <a:latin typeface="Times New Roman" panose="02020603050405020304" pitchFamily="18" charset="0"/>
                <a:cs typeface="Times New Roman" panose="02020603050405020304" pitchFamily="18" charset="0"/>
              </a:rPr>
              <a:t>Other Responses to the Exile</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Devastation of Judah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of Lamentations</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Prophet Obadiah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Psalm 137</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Exile Nears Its End</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Rise of Persia as a World Powers</a:t>
            </a:r>
          </a:p>
        </p:txBody>
      </p:sp>
      <p:sp>
        <p:nvSpPr>
          <p:cNvPr id="6" name="TextBox 5"/>
          <p:cNvSpPr txBox="1"/>
          <p:nvPr/>
        </p:nvSpPr>
        <p:spPr>
          <a:xfrm>
            <a:off x="381000" y="4470400"/>
            <a:ext cx="4953000" cy="16312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AutoNum type="alphaUcPeriod" startAt="2"/>
            </a:pPr>
            <a:r>
              <a:rPr lang="en-US" sz="2000" dirty="0" smtClean="0">
                <a:latin typeface="Times New Roman" panose="02020603050405020304" pitchFamily="18" charset="0"/>
                <a:cs typeface="Times New Roman" panose="02020603050405020304" pitchFamily="18" charset="0"/>
              </a:rPr>
              <a:t>Second Isaiah (Isaiah (40-55)</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Who Was Second Isaiah?</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Outline of the Book</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Message of the Prophet</a:t>
            </a:r>
          </a:p>
          <a:p>
            <a:pPr marL="800100" lvl="1"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Servant Songs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438400"/>
            <a:ext cx="3185526" cy="2771408"/>
          </a:xfrm>
          <a:prstGeom prst="rect">
            <a:avLst/>
          </a:prstGeom>
        </p:spPr>
      </p:pic>
    </p:spTree>
    <p:extLst>
      <p:ext uri="{BB962C8B-B14F-4D97-AF65-F5344CB8AC3E}">
        <p14:creationId xmlns:p14="http://schemas.microsoft.com/office/powerpoint/2010/main" val="23239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Sing Us a Song of Zion!</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8</a:t>
            </a:fld>
            <a:endParaRPr lang="en-US"/>
          </a:p>
        </p:txBody>
      </p:sp>
      <p:sp>
        <p:nvSpPr>
          <p:cNvPr id="3" name="Rectangle 2"/>
          <p:cNvSpPr/>
          <p:nvPr/>
        </p:nvSpPr>
        <p:spPr>
          <a:xfrm>
            <a:off x="152400" y="1676400"/>
            <a:ext cx="457200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1"/>
            <a:r>
              <a:rPr lang="en-US" sz="2000" dirty="0">
                <a:solidFill>
                  <a:prstClr val="black"/>
                </a:solidFill>
                <a:latin typeface="Times New Roman" panose="02020603050405020304" pitchFamily="18" charset="0"/>
                <a:cs typeface="Times New Roman" panose="02020603050405020304" pitchFamily="18" charset="0"/>
              </a:rPr>
              <a:t>The Devastation of Judah</a:t>
            </a:r>
          </a:p>
          <a:p>
            <a:pPr lvl="1"/>
            <a:r>
              <a:rPr lang="en-US" sz="2000" dirty="0">
                <a:solidFill>
                  <a:prstClr val="black"/>
                </a:solidFill>
                <a:latin typeface="Times New Roman" panose="02020603050405020304" pitchFamily="18" charset="0"/>
                <a:cs typeface="Times New Roman" panose="02020603050405020304" pitchFamily="18" charset="0"/>
              </a:rPr>
              <a:t>The Book of Lamentations</a:t>
            </a:r>
          </a:p>
          <a:p>
            <a:pPr lvl="1"/>
            <a:r>
              <a:rPr lang="en-US" sz="2000" dirty="0">
                <a:solidFill>
                  <a:prstClr val="black"/>
                </a:solidFill>
                <a:latin typeface="Times New Roman" panose="02020603050405020304" pitchFamily="18" charset="0"/>
                <a:cs typeface="Times New Roman" panose="02020603050405020304" pitchFamily="18" charset="0"/>
              </a:rPr>
              <a:t>The Prophet Obadiah</a:t>
            </a:r>
          </a:p>
          <a:p>
            <a:pPr lvl="1"/>
            <a:r>
              <a:rPr lang="en-US" sz="2000" dirty="0">
                <a:solidFill>
                  <a:prstClr val="black"/>
                </a:solidFill>
                <a:latin typeface="Times New Roman" panose="02020603050405020304" pitchFamily="18" charset="0"/>
                <a:cs typeface="Times New Roman" panose="02020603050405020304" pitchFamily="18" charset="0"/>
              </a:rPr>
              <a:t>Psalm 137</a:t>
            </a:r>
          </a:p>
          <a:p>
            <a:pPr lvl="1"/>
            <a:r>
              <a:rPr lang="en-US" sz="2000" dirty="0">
                <a:solidFill>
                  <a:prstClr val="black"/>
                </a:solidFill>
                <a:latin typeface="Times New Roman" panose="02020603050405020304" pitchFamily="18" charset="0"/>
                <a:cs typeface="Times New Roman" panose="02020603050405020304" pitchFamily="18" charset="0"/>
              </a:rPr>
              <a:t>The Exile Nears Its End</a:t>
            </a:r>
          </a:p>
          <a:p>
            <a:pPr lvl="1"/>
            <a:r>
              <a:rPr lang="en-US" sz="2000" dirty="0">
                <a:solidFill>
                  <a:prstClr val="black"/>
                </a:solidFill>
                <a:latin typeface="Times New Roman" panose="02020603050405020304" pitchFamily="18" charset="0"/>
                <a:cs typeface="Times New Roman" panose="02020603050405020304" pitchFamily="18" charset="0"/>
              </a:rPr>
              <a:t>The Rise of Persia as a World Powers</a:t>
            </a:r>
          </a:p>
        </p:txBody>
      </p:sp>
      <p:sp>
        <p:nvSpPr>
          <p:cNvPr id="7" name="Rectangle 6"/>
          <p:cNvSpPr/>
          <p:nvPr/>
        </p:nvSpPr>
        <p:spPr>
          <a:xfrm>
            <a:off x="152400" y="3771901"/>
            <a:ext cx="82296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latin typeface="Times New Roman" pitchFamily="18" charset="0"/>
                <a:cs typeface="Times New Roman" pitchFamily="18" charset="0"/>
              </a:rPr>
              <a:t>Lamentations </a:t>
            </a:r>
            <a:r>
              <a:rPr lang="en-US" dirty="0">
                <a:latin typeface="Times New Roman" pitchFamily="18" charset="0"/>
                <a:cs typeface="Times New Roman" pitchFamily="18" charset="0"/>
              </a:rPr>
              <a:t>- 5 lament poems.  Description of defeat and fall of Jerusalem. </a:t>
            </a:r>
          </a:p>
        </p:txBody>
      </p:sp>
      <p:sp>
        <p:nvSpPr>
          <p:cNvPr id="8" name="Rectangle 7"/>
          <p:cNvSpPr/>
          <p:nvPr/>
        </p:nvSpPr>
        <p:spPr>
          <a:xfrm>
            <a:off x="139700" y="4343400"/>
            <a:ext cx="86233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latin typeface="Times New Roman" pitchFamily="18" charset="0"/>
                <a:cs typeface="Times New Roman" pitchFamily="18" charset="0"/>
              </a:rPr>
              <a:t>Obadiah</a:t>
            </a:r>
            <a:r>
              <a:rPr lang="en-US" dirty="0">
                <a:latin typeface="Times New Roman" pitchFamily="18" charset="0"/>
                <a:cs typeface="Times New Roman" pitchFamily="18" charset="0"/>
              </a:rPr>
              <a:t> - A proclamation against Edom, a neighboring nation of Israel that gloated over Jerusalem's judgments.  Prophecy of its utter destruction. </a:t>
            </a:r>
          </a:p>
        </p:txBody>
      </p:sp>
      <p:sp>
        <p:nvSpPr>
          <p:cNvPr id="9" name="TextBox 8"/>
          <p:cNvSpPr txBox="1"/>
          <p:nvPr/>
        </p:nvSpPr>
        <p:spPr>
          <a:xfrm>
            <a:off x="139700" y="5257800"/>
            <a:ext cx="838835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Nebuchadnezzar </a:t>
            </a:r>
            <a:r>
              <a:rPr lang="en-US" dirty="0" smtClean="0">
                <a:latin typeface="Times New Roman" panose="02020603050405020304" pitchFamily="18" charset="0"/>
                <a:cs typeface="Times New Roman" panose="02020603050405020304" pitchFamily="18" charset="0"/>
              </a:rPr>
              <a:t>died in 562 B.C.  After 43 years.  His sons and successors were not able to match his ability and the empire he had created slowly but surely began to fall apart.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419" y="1676400"/>
            <a:ext cx="3455581" cy="1828800"/>
          </a:xfrm>
          <a:prstGeom prst="rect">
            <a:avLst/>
          </a:prstGeom>
        </p:spPr>
      </p:pic>
    </p:spTree>
    <p:extLst>
      <p:ext uri="{BB962C8B-B14F-4D97-AF65-F5344CB8AC3E}">
        <p14:creationId xmlns:p14="http://schemas.microsoft.com/office/powerpoint/2010/main" val="372726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Sing Us a Song of Zion!</a:t>
            </a:r>
            <a:endParaRPr lang="en-US" dirty="0"/>
          </a:p>
        </p:txBody>
      </p:sp>
      <p:sp>
        <p:nvSpPr>
          <p:cNvPr id="4" name="Slide Number Placeholder 3"/>
          <p:cNvSpPr>
            <a:spLocks noGrp="1"/>
          </p:cNvSpPr>
          <p:nvPr>
            <p:ph type="sldNum" sz="quarter" idx="12"/>
          </p:nvPr>
        </p:nvSpPr>
        <p:spPr/>
        <p:txBody>
          <a:bodyPr/>
          <a:lstStyle/>
          <a:p>
            <a:fld id="{907FA729-E57F-4612-A45D-F9B66B2173E3}" type="slidenum">
              <a:rPr lang="en-US" smtClean="0"/>
              <a:t>9</a:t>
            </a:fld>
            <a:endParaRPr lang="en-US"/>
          </a:p>
        </p:txBody>
      </p:sp>
      <p:sp>
        <p:nvSpPr>
          <p:cNvPr id="9" name="TextBox 8"/>
          <p:cNvSpPr txBox="1"/>
          <p:nvPr/>
        </p:nvSpPr>
        <p:spPr>
          <a:xfrm>
            <a:off x="228600" y="2133600"/>
            <a:ext cx="38862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Times New Roman" panose="02020603050405020304" pitchFamily="18" charset="0"/>
                <a:cs typeface="Times New Roman" panose="02020603050405020304" pitchFamily="18" charset="0"/>
              </a:rPr>
              <a:t>Nebuchadnezzar </a:t>
            </a:r>
            <a:r>
              <a:rPr lang="en-US" dirty="0" smtClean="0">
                <a:latin typeface="Times New Roman" panose="02020603050405020304" pitchFamily="18" charset="0"/>
                <a:cs typeface="Times New Roman" panose="02020603050405020304" pitchFamily="18" charset="0"/>
              </a:rPr>
              <a:t>died in 562 B.C.  After 43 years.  His sons and successors were not able to match his ability and the empire he had created slowly but surely began to fall apart.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3000" y="4343400"/>
            <a:ext cx="2895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latin typeface="Times New Roman" panose="02020603050405020304" pitchFamily="18" charset="0"/>
                <a:cs typeface="Times New Roman" panose="02020603050405020304" pitchFamily="18" charset="0"/>
              </a:rPr>
              <a:t>Persia as a World Power </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585" t="8924" r="6918" b="8094"/>
          <a:stretch/>
        </p:blipFill>
        <p:spPr>
          <a:xfrm>
            <a:off x="4495799" y="1905000"/>
            <a:ext cx="4177029" cy="4191000"/>
          </a:xfrm>
          <a:prstGeom prst="rect">
            <a:avLst/>
          </a:prstGeom>
        </p:spPr>
      </p:pic>
    </p:spTree>
    <p:extLst>
      <p:ext uri="{BB962C8B-B14F-4D97-AF65-F5344CB8AC3E}">
        <p14:creationId xmlns:p14="http://schemas.microsoft.com/office/powerpoint/2010/main" val="2685410039"/>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01abstract">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BoxedArt_AbstractDesign</Template>
  <TotalTime>650</TotalTime>
  <Words>4377</Words>
  <Application>Microsoft Office PowerPoint</Application>
  <PresentationFormat>On-screen Show (4:3)</PresentationFormat>
  <Paragraphs>448</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01abstract</vt:lpstr>
      <vt:lpstr>3_Custom Design</vt:lpstr>
      <vt:lpstr>Custom Design</vt:lpstr>
      <vt:lpstr>1_Custom Design</vt:lpstr>
      <vt:lpstr>Decatur</vt:lpstr>
      <vt:lpstr>Old Testament Course</vt:lpstr>
      <vt:lpstr>Chapter 19: Prophecy During the Babylonian Exile</vt:lpstr>
      <vt:lpstr>Chapter 19: Prophecy During the Babylonian Exile</vt:lpstr>
      <vt:lpstr>Chapter 19: Prophecy During the Babylonian Exile</vt:lpstr>
      <vt:lpstr>Chapter 19: Prophecy During the Babylonian Exile</vt:lpstr>
      <vt:lpstr>Chapter 19: Prophecy During the Babylonian Exile</vt:lpstr>
      <vt:lpstr>Chapter 20: Sing Us a Song of Zion!</vt:lpstr>
      <vt:lpstr>Chapter 20: Sing Us a Song of Zion!</vt:lpstr>
      <vt:lpstr>Chapter 20: Sing Us a Song of Zion!</vt:lpstr>
      <vt:lpstr>Chapter 20: Sing Us a Song of Zion!</vt:lpstr>
      <vt:lpstr>Chapter 20: Sing Us a Song of Zion!</vt:lpstr>
      <vt:lpstr>Chapter 21: The Struggle to Restore the Land (540-500 B.C.)</vt:lpstr>
      <vt:lpstr>PowerPoint Presentation</vt:lpstr>
      <vt:lpstr>Chapter 21: The Struggle to Restore the Land (540-500 B.C.)</vt:lpstr>
      <vt:lpstr>Chapter 22: Life in the Post-Exilic Community</vt:lpstr>
      <vt:lpstr>Chapter 22: Life in the Post-Exilic Community</vt:lpstr>
      <vt:lpstr>Chapter 22: Life in the Post-Exilic Community</vt:lpstr>
      <vt:lpstr>Chapter 23: The Cultivation of Wisdom</vt:lpstr>
      <vt:lpstr>Chapter 23: The Cultivation of Wisdom</vt:lpstr>
      <vt:lpstr>Chapter 23: The Cultivation of Wisdom</vt:lpstr>
      <vt:lpstr>Chapter 23: The Cultivation of Wisdom</vt:lpstr>
      <vt:lpstr>Chapter 24: Faith Confronting New Challenges</vt:lpstr>
      <vt:lpstr>Chapter 24: Faith Confronting New Challenges</vt:lpstr>
      <vt:lpstr>Chapter 24: Faith Confronting New Challenges</vt:lpstr>
      <vt:lpstr>Chapter 24: Faith Confronting New Challenges</vt:lpstr>
      <vt:lpstr>Chapter 24: Faith Confronting New Challenges</vt:lpstr>
      <vt:lpstr>Chapter 25: The Closing of the Old Testament</vt:lpstr>
      <vt:lpstr>PowerPoint Presentation</vt:lpstr>
      <vt:lpstr>Chapter 25: The Closing of the Old Testament</vt:lpstr>
      <vt:lpstr>Chapter 25: The Closing of the Old Testament</vt:lpstr>
      <vt:lpstr>Chapter 25: The Closing of the Old Testament</vt:lpstr>
      <vt:lpstr>Chapter 25: The Closing of the Old Testament</vt:lpstr>
      <vt:lpstr>Chapter 25: The Closing of the Old Testament</vt:lpstr>
      <vt:lpstr>Chapter 25: The Closing of the Old Testament</vt:lpstr>
      <vt:lpstr>Chapter 25: The Closing of the Old Testament</vt:lpstr>
      <vt:lpstr>Chapter 26: Themes of Old Testament Theology</vt:lpstr>
      <vt:lpstr>Chapter 26: Themes of Old Testament Theology</vt:lpstr>
      <vt:lpstr>Chapter 26: Themes of Old Testament Theology</vt:lpstr>
      <vt:lpstr>Chapter 26: Themes of Old Testament Theology</vt:lpstr>
      <vt:lpstr>Chapter 26: Themes of Old Testament Theology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Testament Course</dc:title>
  <dc:creator>Owner</dc:creator>
  <cp:lastModifiedBy>Owner</cp:lastModifiedBy>
  <cp:revision>62</cp:revision>
  <dcterms:created xsi:type="dcterms:W3CDTF">2013-08-14T15:03:37Z</dcterms:created>
  <dcterms:modified xsi:type="dcterms:W3CDTF">2013-09-26T03:22:16Z</dcterms:modified>
</cp:coreProperties>
</file>