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Lst>
  <p:notesMasterIdLst>
    <p:notesMasterId r:id="rId51"/>
  </p:notesMasterIdLst>
  <p:sldIdLst>
    <p:sldId id="256" r:id="rId6"/>
    <p:sldId id="257" r:id="rId7"/>
    <p:sldId id="284" r:id="rId8"/>
    <p:sldId id="296" r:id="rId9"/>
    <p:sldId id="297" r:id="rId10"/>
    <p:sldId id="298" r:id="rId11"/>
    <p:sldId id="299" r:id="rId12"/>
    <p:sldId id="312" r:id="rId13"/>
    <p:sldId id="300" r:id="rId14"/>
    <p:sldId id="308" r:id="rId15"/>
    <p:sldId id="303" r:id="rId16"/>
    <p:sldId id="318" r:id="rId17"/>
    <p:sldId id="304" r:id="rId18"/>
    <p:sldId id="305" r:id="rId19"/>
    <p:sldId id="306" r:id="rId20"/>
    <p:sldId id="319" r:id="rId21"/>
    <p:sldId id="288" r:id="rId22"/>
    <p:sldId id="258" r:id="rId23"/>
    <p:sldId id="285" r:id="rId24"/>
    <p:sldId id="316" r:id="rId25"/>
    <p:sldId id="317" r:id="rId26"/>
    <p:sldId id="340" r:id="rId27"/>
    <p:sldId id="287" r:id="rId28"/>
    <p:sldId id="289" r:id="rId29"/>
    <p:sldId id="301" r:id="rId30"/>
    <p:sldId id="341" r:id="rId31"/>
    <p:sldId id="290" r:id="rId32"/>
    <p:sldId id="342" r:id="rId33"/>
    <p:sldId id="283" r:id="rId34"/>
    <p:sldId id="315" r:id="rId35"/>
    <p:sldId id="286" r:id="rId36"/>
    <p:sldId id="259" r:id="rId37"/>
    <p:sldId id="332" r:id="rId38"/>
    <p:sldId id="333" r:id="rId39"/>
    <p:sldId id="335" r:id="rId40"/>
    <p:sldId id="339" r:id="rId41"/>
    <p:sldId id="334" r:id="rId42"/>
    <p:sldId id="336" r:id="rId43"/>
    <p:sldId id="295" r:id="rId44"/>
    <p:sldId id="292" r:id="rId45"/>
    <p:sldId id="293" r:id="rId46"/>
    <p:sldId id="311" r:id="rId47"/>
    <p:sldId id="310" r:id="rId48"/>
    <p:sldId id="343" r:id="rId49"/>
    <p:sldId id="34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p:scale>
          <a:sx n="75" d="100"/>
          <a:sy n="75" d="100"/>
        </p:scale>
        <p:origin x="-12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7D759-E2A0-46AA-9B2D-4DC1E916655A}" type="datetimeFigureOut">
              <a:rPr lang="en-US" smtClean="0"/>
              <a:t>8/26/2013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A974D-1293-4A50-AFE9-182AB59BB945}" type="slidenum">
              <a:rPr lang="en-US" smtClean="0"/>
              <a:t>‹#›</a:t>
            </a:fld>
            <a:endParaRPr lang="en-US"/>
          </a:p>
        </p:txBody>
      </p:sp>
    </p:spTree>
    <p:extLst>
      <p:ext uri="{BB962C8B-B14F-4D97-AF65-F5344CB8AC3E}">
        <p14:creationId xmlns:p14="http://schemas.microsoft.com/office/powerpoint/2010/main" val="141354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A974D-1293-4A50-AFE9-182AB59BB945}" type="slidenum">
              <a:rPr lang="en-US" smtClean="0"/>
              <a:t>5</a:t>
            </a:fld>
            <a:endParaRPr lang="en-US"/>
          </a:p>
        </p:txBody>
      </p:sp>
    </p:spTree>
    <p:extLst>
      <p:ext uri="{BB962C8B-B14F-4D97-AF65-F5344CB8AC3E}">
        <p14:creationId xmlns:p14="http://schemas.microsoft.com/office/powerpoint/2010/main" val="1321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2A974D-1293-4A50-AFE9-182AB59BB945}" type="slidenum">
              <a:rPr lang="en-US" smtClean="0"/>
              <a:t>6</a:t>
            </a:fld>
            <a:endParaRPr lang="en-US"/>
          </a:p>
        </p:txBody>
      </p:sp>
    </p:spTree>
    <p:extLst>
      <p:ext uri="{BB962C8B-B14F-4D97-AF65-F5344CB8AC3E}">
        <p14:creationId xmlns:p14="http://schemas.microsoft.com/office/powerpoint/2010/main" val="1321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32A974D-1293-4A50-AFE9-182AB59BB945}" type="slidenum">
              <a:rPr lang="en-US" smtClean="0"/>
              <a:t>7</a:t>
            </a:fld>
            <a:endParaRPr lang="en-US"/>
          </a:p>
        </p:txBody>
      </p:sp>
    </p:spTree>
    <p:extLst>
      <p:ext uri="{BB962C8B-B14F-4D97-AF65-F5344CB8AC3E}">
        <p14:creationId xmlns:p14="http://schemas.microsoft.com/office/powerpoint/2010/main" val="1321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2A974D-1293-4A50-AFE9-182AB59BB945}" type="slidenum">
              <a:rPr lang="en-US" smtClean="0"/>
              <a:t>8</a:t>
            </a:fld>
            <a:endParaRPr lang="en-US"/>
          </a:p>
        </p:txBody>
      </p:sp>
    </p:spTree>
    <p:extLst>
      <p:ext uri="{BB962C8B-B14F-4D97-AF65-F5344CB8AC3E}">
        <p14:creationId xmlns:p14="http://schemas.microsoft.com/office/powerpoint/2010/main" val="1321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2A974D-1293-4A50-AFE9-182AB59BB945}" type="slidenum">
              <a:rPr lang="en-US" smtClean="0"/>
              <a:t>9</a:t>
            </a:fld>
            <a:endParaRPr lang="en-US"/>
          </a:p>
        </p:txBody>
      </p:sp>
    </p:spTree>
    <p:extLst>
      <p:ext uri="{BB962C8B-B14F-4D97-AF65-F5344CB8AC3E}">
        <p14:creationId xmlns:p14="http://schemas.microsoft.com/office/powerpoint/2010/main" val="1321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2A974D-1293-4A50-AFE9-182AB59BB945}" type="slidenum">
              <a:rPr lang="en-US" smtClean="0"/>
              <a:t>10</a:t>
            </a:fld>
            <a:endParaRPr lang="en-US"/>
          </a:p>
        </p:txBody>
      </p:sp>
    </p:spTree>
    <p:extLst>
      <p:ext uri="{BB962C8B-B14F-4D97-AF65-F5344CB8AC3E}">
        <p14:creationId xmlns:p14="http://schemas.microsoft.com/office/powerpoint/2010/main" val="1321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7A6C41BE-2CE2-4AA2-A46C-E9757B6E0DA2}" type="datetime1">
              <a:rPr lang="en-US" smtClean="0"/>
              <a:t>8/26/2013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22891949-2A82-41B8-AF4C-E20B766FEBFC}" type="datetime1">
              <a:rPr lang="en-US" smtClean="0"/>
              <a:t>8/26/2013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27432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609600"/>
            <a:ext cx="6019800" cy="274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96D2F386-1FAF-4CF4-B772-681CEA75DADE}" type="datetime1">
              <a:rPr lang="en-US" smtClean="0"/>
              <a:t>8/26/2013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6766066F-63E0-4E4B-9CED-EDC6128FB6EB}"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09249F0-A267-4224-851B-CC0244ECCCD9}" type="slidenum">
              <a:rPr lang="en-MY"/>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21A1530D-5018-4CC2-A694-8283C25B0827}"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66AD92B-CE06-4A3A-9479-3C2CA2691229}" type="slidenum">
              <a:rPr lang="en-MY"/>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4705E7D-4698-4F54-A3F0-3713568BDE56}"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AADC5194-76D3-415B-9C8E-F5F0F1D3043C}" type="slidenum">
              <a:rPr lang="en-MY"/>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83A862D6-91D0-4724-9F1D-42B8FAB02906}" type="datetime1">
              <a:rPr lang="en-US" smtClean="0"/>
              <a:t>8/26/2013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A037E5B4-23D1-4B21-AA18-488DC181F26D}" type="slidenum">
              <a:rPr lang="en-MY"/>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D48E0D7C-B117-4BD6-96A4-48B76BBF64E0}" type="datetime1">
              <a:rPr lang="en-US" smtClean="0"/>
              <a:t>8/26/2013</a:t>
            </a:fld>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FD627F15-6FC7-4112-AAF4-D539B7B7D1C6}" type="slidenum">
              <a:rPr lang="en-MY"/>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DFC163F5-E799-4488-BB6A-FA3A2FA7AE03}" type="datetime1">
              <a:rPr lang="en-US" smtClean="0"/>
              <a:t>8/26/2013</a:t>
            </a:fld>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D715EAB0-683B-41D1-AFEC-F50EAF9DC835}" type="slidenum">
              <a:rPr lang="en-MY"/>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C984A53-D173-43F5-9FF9-D98904E01B41}" type="datetime1">
              <a:rPr lang="en-US" smtClean="0"/>
              <a:t>8/26/2013</a:t>
            </a:fld>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D418ADCF-CED1-49E2-9A29-D5D13A3FAE7F}" type="slidenum">
              <a:rPr lang="en-MY"/>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A1BD388-ED79-4178-9FD4-E2BE20219AE5}" type="datetime1">
              <a:rPr lang="en-US" smtClean="0"/>
              <a:t>8/26/2013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D2CED0D-2CE9-45F3-B7F1-A3C5C3B55DF6}" type="slidenum">
              <a:rPr lang="en-MY"/>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83C8D674-BCA4-479A-B72C-3D16BC983229}" type="datetime1">
              <a:rPr lang="en-US" smtClean="0"/>
              <a:t>8/26/2013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BF3D17-F8DF-4724-AC81-411A1447A1D5}" type="datetime1">
              <a:rPr lang="en-US" smtClean="0"/>
              <a:t>8/26/2013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396176D0-11B5-479B-BF77-86B1D616E997}" type="slidenum">
              <a:rPr lang="en-MY"/>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A0CF31AF-6D04-4E9F-B5D3-C0A965FE47C2}"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E81F3B27-AB92-4541-9706-A2836241375A}" type="slidenum">
              <a:rPr lang="en-MY"/>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076450" cy="61261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0"/>
            <a:ext cx="60769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B8F9CB7D-CCFA-4AFF-83C5-170B8183F98B}"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F87DB43-029C-4C85-8C17-2B17ED2C5EA7}" type="slidenum">
              <a:rPr lang="en-MY"/>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A9B563F4-0713-4A44-A450-637EDA2732BA}"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2BB26E2A-38BA-4F79-8D63-C954D74EEFEE}" type="slidenum">
              <a:rPr lang="en-MY"/>
              <a:pPr/>
              <a:t>‹#›</a:t>
            </a:fld>
            <a:endParaRPr lang="en-MY"/>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9154E339-723D-4DDE-BB96-B27678E29963}"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EA2336A-70ED-4FB9-9DE9-AD4A4A9A5C4A}" type="slidenum">
              <a:rPr lang="en-MY"/>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929FE15-1376-4B3B-8709-47A1C64E557D}"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D063711B-E5BA-413A-9101-6C5EDAEFCE1D}" type="slidenum">
              <a:rPr lang="en-MY"/>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F10A0EB2-1EAC-49D1-A4EA-8E034631066E}" type="datetime1">
              <a:rPr lang="en-US" smtClean="0"/>
              <a:t>8/26/2013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43DC21B-2631-42E5-8C58-F5E937A85AA6}" type="slidenum">
              <a:rPr lang="en-MY"/>
              <a:pPr/>
              <a:t>‹#›</a:t>
            </a:fld>
            <a:endParaRPr lang="en-MY"/>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C512F38C-8F63-4008-AD77-143C92B70C3D}" type="datetime1">
              <a:rPr lang="en-US" smtClean="0"/>
              <a:t>8/26/2013</a:t>
            </a:fld>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9F6DAD08-5853-463C-A2D5-41B4C52DA9D5}" type="slidenum">
              <a:rPr lang="en-MY"/>
              <a:pPr/>
              <a:t>‹#›</a:t>
            </a:fld>
            <a:endParaRPr lang="en-MY"/>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AA93E886-40AE-40BC-810D-1FC131A5C7BB}" type="datetime1">
              <a:rPr lang="en-US" smtClean="0"/>
              <a:t>8/26/2013</a:t>
            </a:fld>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E0B8B967-CD84-4AD3-83E8-F2B54D286C7E}" type="slidenum">
              <a:rPr lang="en-MY"/>
              <a:pPr/>
              <a:t>‹#›</a:t>
            </a:fld>
            <a:endParaRPr lang="en-MY"/>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0CB8D96-3308-40B3-94BA-FF1411112472}" type="datetime1">
              <a:rPr lang="en-US" smtClean="0"/>
              <a:t>8/26/2013</a:t>
            </a:fld>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7E01BC3B-7F58-4C5D-9FFC-D94C27A57067}" type="slidenum">
              <a:rPr lang="en-MY"/>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105A36F-2AC6-4096-8699-AD61424B7D66}" type="datetime1">
              <a:rPr lang="en-US" smtClean="0"/>
              <a:t>8/26/2013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FC4C256-F614-48F9-A6BD-C128A7546987}" type="datetime1">
              <a:rPr lang="en-US" smtClean="0"/>
              <a:t>8/26/2013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C10AC552-DF08-4C45-BB8C-F1ABF98C263B}" type="slidenum">
              <a:rPr lang="en-MY"/>
              <a:pPr/>
              <a:t>‹#›</a:t>
            </a:fld>
            <a:endParaRPr lang="en-M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27A565-7D97-4B30-8681-7B6E379E9BA1}" type="datetime1">
              <a:rPr lang="en-US" smtClean="0"/>
              <a:t>8/26/2013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5B879D89-AB61-43CD-9522-27073069766B}" type="slidenum">
              <a:rPr lang="en-MY"/>
              <a:pPr/>
              <a:t>‹#›</a:t>
            </a:fld>
            <a:endParaRPr lang="en-M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5625AA91-F253-457C-8510-CB4B7EDC9D3D}"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64413F5B-FDE1-47D3-87BB-B600AF7E9C85}" type="slidenum">
              <a:rPr lang="en-MY"/>
              <a:pPr/>
              <a:t>‹#›</a:t>
            </a:fld>
            <a:endParaRPr lang="en-M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22238"/>
            <a:ext cx="2095500" cy="60039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22238"/>
            <a:ext cx="6134100" cy="6003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3DF83F45-1086-4753-9A99-ABF86F61C184}"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D3B03C3D-ECC3-42DD-82F8-615568F6E597}" type="slidenum">
              <a:rPr lang="en-MY"/>
              <a:pPr/>
              <a:t>‹#›</a:t>
            </a:fld>
            <a:endParaRPr lang="en-M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8441F93C-EF7B-4688-B60F-53DB996671EE}"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8F20BC8-09BA-447C-A1AB-715733518598}" type="slidenum">
              <a:rPr lang="en-MY"/>
              <a:pPr/>
              <a:t>‹#›</a:t>
            </a:fld>
            <a:endParaRPr lang="en-MY"/>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04AA8FE6-B658-4C53-BF24-44F94F8CAA71}"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5F2C5DD4-022C-4C4A-AA71-617B7B2E86F4}" type="slidenum">
              <a:rPr lang="en-MY"/>
              <a:pPr/>
              <a:t>‹#›</a:t>
            </a:fld>
            <a:endParaRPr lang="en-MY"/>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7AAD98A-F26C-49BD-BCC2-3500A10CF308}"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CB2ED5C6-3B88-4BC6-952D-7FA8C31644B6}" type="slidenum">
              <a:rPr lang="en-MY"/>
              <a:pPr/>
              <a:t>‹#›</a:t>
            </a:fld>
            <a:endParaRPr lang="en-MY"/>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85DDA20A-F39A-48E4-83A6-F35EE0AB7693}" type="datetime1">
              <a:rPr lang="en-US" smtClean="0"/>
              <a:t>8/26/2013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9B430D65-9DF2-4D02-9A57-81AFB8778F15}" type="slidenum">
              <a:rPr lang="en-MY"/>
              <a:pPr/>
              <a:t>‹#›</a:t>
            </a:fld>
            <a:endParaRPr lang="en-MY"/>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C41EC1DC-448D-499A-BBCF-C6998349082E}" type="datetime1">
              <a:rPr lang="en-US" smtClean="0"/>
              <a:t>8/26/2013</a:t>
            </a:fld>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FAABB287-7FCE-4234-AA42-177E5CC9CBED}" type="slidenum">
              <a:rPr lang="en-MY"/>
              <a:pPr/>
              <a:t>‹#›</a:t>
            </a:fld>
            <a:endParaRPr lang="en-MY"/>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D6D4777F-12FF-4A2C-8B65-E426D9F04AC8}" type="datetime1">
              <a:rPr lang="en-US" smtClean="0"/>
              <a:t>8/26/2013</a:t>
            </a:fld>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A7F8F2AB-86D2-4B2D-9E63-88D582FD5D14}" type="slidenum">
              <a:rPr lang="en-MY"/>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990600" y="2667000"/>
            <a:ext cx="3467100"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10100" y="2667000"/>
            <a:ext cx="3467100"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8353695F-C79D-4033-A3AE-0B2E4B2D3719}" type="datetime1">
              <a:rPr lang="en-US" smtClean="0"/>
              <a:t>8/26/2013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F95B0C7-C7FC-479E-A75C-1A1C6E09B324}" type="datetime1">
              <a:rPr lang="en-US" smtClean="0"/>
              <a:t>8/26/2013</a:t>
            </a:fld>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B6DE9B86-40AF-4710-AFF9-77F8A82BC3AF}" type="slidenum">
              <a:rPr lang="en-MY"/>
              <a:pPr/>
              <a:t>‹#›</a:t>
            </a:fld>
            <a:endParaRPr lang="en-MY"/>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37319B0-E206-45FE-BBEB-B5ED0BA3A54D}" type="datetime1">
              <a:rPr lang="en-US" smtClean="0"/>
              <a:t>8/26/2013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62C00025-62DE-4989-A5B4-278CB783BABF}" type="slidenum">
              <a:rPr lang="en-MY"/>
              <a:pPr/>
              <a:t>‹#›</a:t>
            </a:fld>
            <a:endParaRPr lang="en-MY"/>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DF2F0A-5AB9-48A4-BC24-56D2FFB35969}" type="datetime1">
              <a:rPr lang="en-US" smtClean="0"/>
              <a:t>8/26/2013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AF7FAAEB-0A0D-4455-A8BC-E04D8D821C09}" type="slidenum">
              <a:rPr lang="en-MY"/>
              <a:pPr/>
              <a:t>‹#›</a:t>
            </a:fld>
            <a:endParaRPr lang="en-MY"/>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F014F4FE-3484-48E9-9C52-4779497DC958}"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E143DAC-34C1-4312-AE7D-C08239DDD099}" type="slidenum">
              <a:rPr lang="en-MY"/>
              <a:pPr/>
              <a:t>‹#›</a:t>
            </a:fld>
            <a:endParaRPr lang="en-MY"/>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AF9CBC60-C3EC-43C3-9AED-0B2FE1F1D265}" type="datetime1">
              <a:rPr lang="en-US" smtClean="0"/>
              <a:t>8/26/2013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FDF6FF9D-9A41-4D6E-9B0A-F0910C610833}" type="slidenum">
              <a:rPr lang="en-MY"/>
              <a:pPr/>
              <a:t>‹#›</a:t>
            </a:fld>
            <a:endParaRPr lang="en-MY"/>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8568A6-36AF-4FF1-A491-402DC253DEB3}" type="datetime1">
              <a:rPr lang="en-US" smtClean="0"/>
              <a:t>8/26/2013</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907FA729-E57F-4612-A45D-F9B66B2173E3}"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3FCF85-218A-4995-B8CF-01E3678AD9BC}" type="datetime1">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65BB0-140D-40F9-A70F-5DDE4920082E}" type="datetime1">
              <a:rPr lang="en-US" smtClean="0"/>
              <a:t>8/26/2013</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907FA729-E57F-4612-A45D-F9B66B2173E3}"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4767AC-CAD1-43D6-8B35-080F82DAB564}" type="datetime1">
              <a:rPr lang="en-US" smtClean="0"/>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22830-4624-4490-B5A3-BBA16FD02A3D}" type="datetime1">
              <a:rPr lang="en-US" smtClean="0"/>
              <a:t>8/26/2013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7D6FFD26-12B4-403E-B326-24B2F4B1C447}" type="datetime1">
              <a:rPr lang="en-US" smtClean="0"/>
              <a:t>8/26/2013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808471-00EC-45EA-9E2C-9E001623B178}" type="datetime1">
              <a:rPr lang="en-US" smtClean="0"/>
              <a:t>8/26/2013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354B0-89EA-47DD-A0C3-5420680A73A4}" type="datetime1">
              <a:rPr lang="en-US" smtClean="0"/>
              <a:t>8/26/2013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68F66D-46BF-421B-805A-4D7D2D0C3878}" type="datetime1">
              <a:rPr lang="en-US" smtClean="0"/>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A729-E57F-4612-A45D-F9B66B2173E3}"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A6CFB8F-DE5B-49D6-BC94-042BD744AE36}" type="datetime1">
              <a:rPr lang="en-US" smtClean="0"/>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A729-E57F-4612-A45D-F9B66B2173E3}"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476C7-9464-4769-BDDB-537CD01CE8F4}" type="datetime1">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296830-7F74-4E69-B720-C68E85D797B9}" type="datetime1">
              <a:rPr lang="en-US" smtClean="0"/>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907FA729-E57F-4612-A45D-F9B66B2173E3}"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A9C0C3B8-A708-4450-AD3F-0321AA77AA1D}" type="datetime1">
              <a:rPr lang="en-US" smtClean="0"/>
              <a:t>8/26/2013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AD6991E-988E-4338-B4FE-3E798E3F3095}" type="datetime1">
              <a:rPr lang="en-US" smtClean="0"/>
              <a:t>8/26/2013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9CC567-2A6E-436C-814C-8ACED3B5DB7D}" type="datetime1">
              <a:rPr lang="en-US" smtClean="0"/>
              <a:t>8/26/2013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6E4CE73-BC51-48B0-B7BD-0B7903BFBD51}" type="datetime1">
              <a:rPr lang="en-US" smtClean="0"/>
              <a:t>8/26/2013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bwMode="auto">
          <a:xfrm>
            <a:off x="4572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Abstract Theme</a:t>
            </a:r>
          </a:p>
        </p:txBody>
      </p:sp>
      <p:sp>
        <p:nvSpPr>
          <p:cNvPr id="266243" name="Rectangle 3"/>
          <p:cNvSpPr>
            <a:spLocks noGrp="1" noChangeArrowheads="1"/>
          </p:cNvSpPr>
          <p:nvPr>
            <p:ph type="body" idx="1"/>
          </p:nvPr>
        </p:nvSpPr>
        <p:spPr bwMode="auto">
          <a:xfrm>
            <a:off x="990600" y="2667000"/>
            <a:ext cx="7086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Place your subtitle here</a:t>
            </a:r>
          </a:p>
        </p:txBody>
      </p:sp>
      <p:sp>
        <p:nvSpPr>
          <p:cNvPr id="266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0EC821C-7C36-454E-8DF6-5FA5B1C1182C}" type="datetime1">
              <a:rPr lang="en-US" smtClean="0"/>
              <a:t>8/26/2013</a:t>
            </a:fld>
            <a:endParaRPr lang="en-US"/>
          </a:p>
        </p:txBody>
      </p:sp>
      <p:sp>
        <p:nvSpPr>
          <p:cNvPr id="266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07FA729-E57F-4612-A45D-F9B66B2173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a:solidFill>
            <a:srgbClr val="00CC99"/>
          </a:solidFill>
          <a:latin typeface="+mj-lt"/>
          <a:ea typeface="+mj-ea"/>
          <a:cs typeface="+mj-cs"/>
        </a:defRPr>
      </a:lvl1pPr>
      <a:lvl2pPr algn="ctr" rtl="0" eaLnBrk="1" fontAlgn="base" hangingPunct="1">
        <a:spcBef>
          <a:spcPct val="0"/>
        </a:spcBef>
        <a:spcAft>
          <a:spcPct val="0"/>
        </a:spcAft>
        <a:defRPr sz="4400">
          <a:solidFill>
            <a:srgbClr val="00CC99"/>
          </a:solidFill>
          <a:latin typeface="Arial" charset="0"/>
        </a:defRPr>
      </a:lvl2pPr>
      <a:lvl3pPr algn="ctr" rtl="0" eaLnBrk="1" fontAlgn="base" hangingPunct="1">
        <a:spcBef>
          <a:spcPct val="0"/>
        </a:spcBef>
        <a:spcAft>
          <a:spcPct val="0"/>
        </a:spcAft>
        <a:defRPr sz="4400">
          <a:solidFill>
            <a:srgbClr val="00CC99"/>
          </a:solidFill>
          <a:latin typeface="Arial" charset="0"/>
        </a:defRPr>
      </a:lvl3pPr>
      <a:lvl4pPr algn="ctr" rtl="0" eaLnBrk="1" fontAlgn="base" hangingPunct="1">
        <a:spcBef>
          <a:spcPct val="0"/>
        </a:spcBef>
        <a:spcAft>
          <a:spcPct val="0"/>
        </a:spcAft>
        <a:defRPr sz="4400">
          <a:solidFill>
            <a:srgbClr val="00CC99"/>
          </a:solidFill>
          <a:latin typeface="Arial" charset="0"/>
        </a:defRPr>
      </a:lvl4pPr>
      <a:lvl5pPr algn="ctr" rtl="0" eaLnBrk="1" fontAlgn="base" hangingPunct="1">
        <a:spcBef>
          <a:spcPct val="0"/>
        </a:spcBef>
        <a:spcAft>
          <a:spcPct val="0"/>
        </a:spcAft>
        <a:defRPr sz="4400">
          <a:solidFill>
            <a:srgbClr val="00CC99"/>
          </a:solidFill>
          <a:latin typeface="Arial" charset="0"/>
        </a:defRPr>
      </a:lvl5pPr>
      <a:lvl6pPr marL="457200" algn="ctr" rtl="0" eaLnBrk="1" fontAlgn="base" hangingPunct="1">
        <a:spcBef>
          <a:spcPct val="0"/>
        </a:spcBef>
        <a:spcAft>
          <a:spcPct val="0"/>
        </a:spcAft>
        <a:defRPr sz="4400">
          <a:solidFill>
            <a:srgbClr val="00CC99"/>
          </a:solidFill>
          <a:latin typeface="Arial" charset="0"/>
        </a:defRPr>
      </a:lvl6pPr>
      <a:lvl7pPr marL="914400" algn="ctr" rtl="0" eaLnBrk="1" fontAlgn="base" hangingPunct="1">
        <a:spcBef>
          <a:spcPct val="0"/>
        </a:spcBef>
        <a:spcAft>
          <a:spcPct val="0"/>
        </a:spcAft>
        <a:defRPr sz="4400">
          <a:solidFill>
            <a:srgbClr val="00CC99"/>
          </a:solidFill>
          <a:latin typeface="Arial" charset="0"/>
        </a:defRPr>
      </a:lvl7pPr>
      <a:lvl8pPr marL="1371600" algn="ctr" rtl="0" eaLnBrk="1" fontAlgn="base" hangingPunct="1">
        <a:spcBef>
          <a:spcPct val="0"/>
        </a:spcBef>
        <a:spcAft>
          <a:spcPct val="0"/>
        </a:spcAft>
        <a:defRPr sz="4400">
          <a:solidFill>
            <a:srgbClr val="00CC99"/>
          </a:solidFill>
          <a:latin typeface="Arial" charset="0"/>
        </a:defRPr>
      </a:lvl8pPr>
      <a:lvl9pPr marL="1828800" algn="ctr" rtl="0" eaLnBrk="1" fontAlgn="base" hangingPunct="1">
        <a:spcBef>
          <a:spcPct val="0"/>
        </a:spcBef>
        <a:spcAft>
          <a:spcPct val="0"/>
        </a:spcAft>
        <a:defRPr sz="4400">
          <a:solidFill>
            <a:srgbClr val="00CC99"/>
          </a:solidFill>
          <a:latin typeface="Arial" charset="0"/>
        </a:defRPr>
      </a:lvl9pPr>
    </p:titleStyle>
    <p:bodyStyle>
      <a:lvl1pPr marL="342900" indent="-342900" algn="ctr" rtl="0" eaLnBrk="1" fontAlgn="base" hangingPunct="1">
        <a:spcBef>
          <a:spcPct val="20000"/>
        </a:spcBef>
        <a:spcAft>
          <a:spcPct val="0"/>
        </a:spcAft>
        <a:buChar char="•"/>
        <a:defRPr sz="2800">
          <a:solidFill>
            <a:schemeClr val="bg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j-lt"/>
        </a:defRPr>
      </a:lvl2pPr>
      <a:lvl3pPr marL="1143000" indent="-228600" algn="l" rtl="0" eaLnBrk="1" fontAlgn="base" hangingPunct="1">
        <a:spcBef>
          <a:spcPct val="20000"/>
        </a:spcBef>
        <a:spcAft>
          <a:spcPct val="0"/>
        </a:spcAft>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bwMode="auto">
          <a:xfrm>
            <a:off x="914400" y="0"/>
            <a:ext cx="7848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32665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26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FB28E8B-43E4-4266-9D4D-3E3AB6A51627}" type="datetime1">
              <a:rPr lang="en-US" smtClean="0"/>
              <a:t>8/26/2013</a:t>
            </a:fld>
            <a:endParaRPr lang="en-MY"/>
          </a:p>
        </p:txBody>
      </p:sp>
      <p:sp>
        <p:nvSpPr>
          <p:cNvPr id="326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326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FC31668-05A9-40C4-85D3-33773B7EE021}"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2pPr>
      <a:lvl3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3pPr>
      <a:lvl4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4pPr>
      <a:lvl5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5pPr>
      <a:lvl6pPr marL="4572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6pPr>
      <a:lvl7pPr marL="9144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7pPr>
      <a:lvl8pPr marL="13716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8pPr>
      <a:lvl9pPr marL="18288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har char="•"/>
        <a:defRPr sz="2500">
          <a:solidFill>
            <a:srgbClr val="00808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bwMode="auto">
          <a:xfrm>
            <a:off x="609600" y="122238"/>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39526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95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57A1240-DC6A-400B-8592-C47214C57AB3}" type="datetime1">
              <a:rPr lang="en-US" smtClean="0"/>
              <a:t>8/26/2013</a:t>
            </a:fld>
            <a:endParaRPr lang="en-MY"/>
          </a:p>
        </p:txBody>
      </p:sp>
      <p:sp>
        <p:nvSpPr>
          <p:cNvPr id="395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395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9384896-F0F5-49A0-BD77-4D0BF04C9CBE}"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2pPr>
      <a:lvl3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3pPr>
      <a:lvl4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4pPr>
      <a:lvl5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5pPr>
      <a:lvl6pPr marL="4572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6pPr>
      <a:lvl7pPr marL="9144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7pPr>
      <a:lvl8pPr marL="13716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8pPr>
      <a:lvl9pPr marL="18288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har char="•"/>
        <a:defRPr sz="2500">
          <a:solidFill>
            <a:srgbClr val="000099"/>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bwMode="auto">
          <a:xfrm>
            <a:off x="990600" y="3200400"/>
            <a:ext cx="7239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Transitional Page</a:t>
            </a:r>
          </a:p>
        </p:txBody>
      </p:sp>
      <p:sp>
        <p:nvSpPr>
          <p:cNvPr id="475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004A800-33B1-4EC3-BCF5-402B24B597ED}" type="datetime1">
              <a:rPr lang="en-US" smtClean="0"/>
              <a:t>8/26/2013</a:t>
            </a:fld>
            <a:endParaRPr lang="en-MY"/>
          </a:p>
        </p:txBody>
      </p:sp>
      <p:sp>
        <p:nvSpPr>
          <p:cNvPr id="475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475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8870E16-5DA9-44EA-A8D2-FC67979904C6}"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92B8D59-B860-4334-B62D-CD1DC3B54279}" type="datetime1">
              <a:rPr lang="en-US" smtClean="0"/>
              <a:t>8/26/2013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07FA729-E57F-4612-A45D-F9B66B2173E3}"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hyperlink" Target="http://carm.org/old-testament-books" TargetMode="External"/><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8.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on.natgeo.com/106aBNe" TargetMode="External"/><Relationship Id="rId2" Type="http://schemas.openxmlformats.org/officeDocument/2006/relationships/hyperlink" Target="http://www.pbs.org/wgbh/nova/pyramid/explore/" TargetMode="External"/><Relationship Id="rId1" Type="http://schemas.openxmlformats.org/officeDocument/2006/relationships/slideLayout" Target="../slideLayouts/slideLayout48.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8.xml"/><Relationship Id="rId4" Type="http://schemas.openxmlformats.org/officeDocument/2006/relationships/hyperlink" Target="http://www.youtube.com/watch?v=JQIWDPTIYGk"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hyperlink" Target="http://www.preceptaustin.org/map%20of%20abrahams%20journey.gif" TargetMode="External"/><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49.xml"/><Relationship Id="rId5" Type="http://schemas.openxmlformats.org/officeDocument/2006/relationships/image" Target="../media/image37.jpe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8" Type="http://schemas.openxmlformats.org/officeDocument/2006/relationships/image" Target="../media/image43.jpg"/><Relationship Id="rId3" Type="http://schemas.microsoft.com/office/2007/relationships/hdphoto" Target="../media/hdphoto1.wdp"/><Relationship Id="rId7"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Layout" Target="../slideLayouts/slideLayout51.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jpg"/><Relationship Id="rId9" Type="http://schemas.openxmlformats.org/officeDocument/2006/relationships/image" Target="../media/image44.jpg"/></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9.xml"/><Relationship Id="rId6" Type="http://schemas.openxmlformats.org/officeDocument/2006/relationships/image" Target="../media/image50.jpg"/><Relationship Id="rId5" Type="http://schemas.openxmlformats.org/officeDocument/2006/relationships/image" Target="../media/image49.jpeg"/><Relationship Id="rId4" Type="http://schemas.openxmlformats.org/officeDocument/2006/relationships/image" Target="../media/image48.jp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48.xml"/><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3" Type="http://schemas.openxmlformats.org/officeDocument/2006/relationships/hyperlink" Target="http://www.bible-history.com/black-obelisk/kings-prophets.html" TargetMode="External"/><Relationship Id="rId2" Type="http://schemas.openxmlformats.org/officeDocument/2006/relationships/image" Target="../media/image54.gif"/><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hyperlink" Target="http://www.bible-history.com/black-obelisk/kings-prophets.html" TargetMode="External"/><Relationship Id="rId2" Type="http://schemas.openxmlformats.org/officeDocument/2006/relationships/image" Target="../media/image54.gif"/><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hyperlink" Target="http://www.bible-history.com/black-obelisk/kings-prophets.html" TargetMode="External"/><Relationship Id="rId2" Type="http://schemas.openxmlformats.org/officeDocument/2006/relationships/image" Target="../media/image54.gif"/><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hyperlink" Target="http://www.bible-history.com/black-obelisk/kings-prophets.html" TargetMode="External"/><Relationship Id="rId2" Type="http://schemas.openxmlformats.org/officeDocument/2006/relationships/image" Target="../media/image54.gif"/><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hyperlink" Target="http://www.ldolphin.org/Good_King_and_Bad_King__SCJ_.pdf" TargetMode="Externa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hyperlink" Target="http://www.ldolphin.org/kings.html" TargetMode="Externa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hyperlink" Target="http://carm.org/old-testament-books" TargetMode="External"/><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Old Testament Course</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Reading The Old Testament: An Introduction</a:t>
            </a:r>
          </a:p>
          <a:p>
            <a:r>
              <a:rPr lang="en-US" dirty="0" smtClean="0"/>
              <a:t>Lawrence </a:t>
            </a:r>
            <a:r>
              <a:rPr lang="en-US" dirty="0" err="1" smtClean="0"/>
              <a:t>Boadt</a:t>
            </a:r>
            <a:endParaRPr lang="en-US" dirty="0"/>
          </a:p>
        </p:txBody>
      </p:sp>
      <p:sp>
        <p:nvSpPr>
          <p:cNvPr id="4" name="TextBox 3"/>
          <p:cNvSpPr txBox="1"/>
          <p:nvPr/>
        </p:nvSpPr>
        <p:spPr>
          <a:xfrm>
            <a:off x="4191000" y="6019800"/>
            <a:ext cx="4660900" cy="369332"/>
          </a:xfrm>
          <a:prstGeom prst="rect">
            <a:avLst/>
          </a:prstGeom>
          <a:noFill/>
        </p:spPr>
        <p:txBody>
          <a:bodyPr wrap="square" rtlCol="0">
            <a:spAutoFit/>
          </a:bodyPr>
          <a:lstStyle/>
          <a:p>
            <a:r>
              <a:rPr lang="en-US" dirty="0" smtClean="0"/>
              <a:t>Dr. Andrew Calhoun, </a:t>
            </a:r>
            <a:r>
              <a:rPr lang="en-US" i="1" dirty="0" smtClean="0"/>
              <a:t>Ed.D., M.Div., Th.M., MS</a:t>
            </a:r>
            <a:endParaRPr lang="en-US" i="1" dirty="0"/>
          </a:p>
        </p:txBody>
      </p:sp>
      <p:sp>
        <p:nvSpPr>
          <p:cNvPr id="6" name="Slide Number Placeholder 5"/>
          <p:cNvSpPr>
            <a:spLocks noGrp="1"/>
          </p:cNvSpPr>
          <p:nvPr>
            <p:ph type="sldNum" sz="quarter" idx="12"/>
          </p:nvPr>
        </p:nvSpPr>
        <p:spPr/>
        <p:txBody>
          <a:bodyPr/>
          <a:lstStyle/>
          <a:p>
            <a:fld id="{907FA729-E57F-4612-A45D-F9B66B2173E3}" type="slidenum">
              <a:rPr lang="en-US" smtClean="0"/>
              <a:t>1</a:t>
            </a:fld>
            <a:endParaRPr lang="en-US"/>
          </a:p>
        </p:txBody>
      </p:sp>
      <p:sp>
        <p:nvSpPr>
          <p:cNvPr id="7" name="TextBox 6"/>
          <p:cNvSpPr txBox="1"/>
          <p:nvPr/>
        </p:nvSpPr>
        <p:spPr>
          <a:xfrm>
            <a:off x="304800" y="6019800"/>
            <a:ext cx="2514600" cy="369332"/>
          </a:xfrm>
          <a:prstGeom prst="rect">
            <a:avLst/>
          </a:prstGeom>
          <a:noFill/>
        </p:spPr>
        <p:txBody>
          <a:bodyPr wrap="square" rtlCol="0">
            <a:spAutoFit/>
          </a:bodyPr>
          <a:lstStyle/>
          <a:p>
            <a:r>
              <a:rPr lang="en-US" dirty="0" smtClean="0"/>
              <a:t>Chapter 1-5</a:t>
            </a:r>
            <a:endParaRPr lang="en-US" dirty="0"/>
          </a:p>
        </p:txBody>
      </p:sp>
    </p:spTree>
    <p:extLst>
      <p:ext uri="{BB962C8B-B14F-4D97-AF65-F5344CB8AC3E}">
        <p14:creationId xmlns:p14="http://schemas.microsoft.com/office/powerpoint/2010/main" val="235811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Introducing The Old Testament</a:t>
            </a:r>
            <a:endParaRPr lang="en-US" dirty="0"/>
          </a:p>
        </p:txBody>
      </p:sp>
      <p:sp>
        <p:nvSpPr>
          <p:cNvPr id="3" name="TextBox 2"/>
          <p:cNvSpPr txBox="1"/>
          <p:nvPr/>
        </p:nvSpPr>
        <p:spPr>
          <a:xfrm>
            <a:off x="590550" y="1577320"/>
            <a:ext cx="8153400" cy="523220"/>
          </a:xfrm>
          <a:prstGeom prst="rect">
            <a:avLst/>
          </a:prstGeom>
          <a:noFill/>
        </p:spPr>
        <p:txBody>
          <a:bodyPr wrap="square" rtlCol="0">
            <a:spAutoFit/>
          </a:bodyPr>
          <a:lstStyle/>
          <a:p>
            <a:r>
              <a:rPr lang="en-US" sz="2800" dirty="0" smtClean="0"/>
              <a:t>Brief Survey of the Total Picture of the Old Testament</a:t>
            </a:r>
          </a:p>
        </p:txBody>
      </p:sp>
      <p:sp>
        <p:nvSpPr>
          <p:cNvPr id="4" name="Slide Number Placeholder 3"/>
          <p:cNvSpPr>
            <a:spLocks noGrp="1"/>
          </p:cNvSpPr>
          <p:nvPr>
            <p:ph type="sldNum" sz="quarter" idx="12"/>
          </p:nvPr>
        </p:nvSpPr>
        <p:spPr/>
        <p:txBody>
          <a:bodyPr/>
          <a:lstStyle/>
          <a:p>
            <a:fld id="{907FA729-E57F-4612-A45D-F9B66B2173E3}" type="slidenum">
              <a:rPr lang="en-US" smtClean="0"/>
              <a:t>10</a:t>
            </a:fld>
            <a:endParaRPr lang="en-US"/>
          </a:p>
        </p:txBody>
      </p:sp>
      <p:sp>
        <p:nvSpPr>
          <p:cNvPr id="5" name="Rectangle 4"/>
          <p:cNvSpPr/>
          <p:nvPr/>
        </p:nvSpPr>
        <p:spPr>
          <a:xfrm>
            <a:off x="266700" y="2138640"/>
            <a:ext cx="7048500" cy="415498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Pentateuch </a:t>
            </a:r>
            <a:r>
              <a:rPr lang="en-US" b="1" dirty="0">
                <a:latin typeface="Times New Roman" pitchFamily="18" charset="0"/>
                <a:cs typeface="Times New Roman" pitchFamily="18" charset="0"/>
              </a:rPr>
              <a:t>- 5 </a:t>
            </a:r>
            <a:r>
              <a:rPr lang="en-US" b="1" dirty="0" smtClean="0">
                <a:latin typeface="Times New Roman" pitchFamily="18" charset="0"/>
                <a:cs typeface="Times New Roman" pitchFamily="18" charset="0"/>
              </a:rPr>
              <a:t>books</a:t>
            </a:r>
          </a:p>
          <a:p>
            <a:pPr algn="ct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Genesis </a:t>
            </a:r>
            <a:r>
              <a:rPr lang="en-US" dirty="0">
                <a:latin typeface="Times New Roman" pitchFamily="18" charset="0"/>
                <a:cs typeface="Times New Roman" pitchFamily="18" charset="0"/>
              </a:rPr>
              <a:t>- Creation, the Fall, the Flood, spread of the nations, Abraham, Isaac, Jacob, and Joseph. Enslavement in Egypt. </a:t>
            </a:r>
            <a:endParaRPr lang="en-US"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b="1" dirty="0">
                <a:latin typeface="Times New Roman" pitchFamily="18" charset="0"/>
                <a:cs typeface="Times New Roman" pitchFamily="18" charset="0"/>
              </a:rPr>
              <a:t>Exodus</a:t>
            </a:r>
            <a:r>
              <a:rPr lang="en-US" dirty="0">
                <a:latin typeface="Times New Roman" pitchFamily="18" charset="0"/>
                <a:cs typeface="Times New Roman" pitchFamily="18" charset="0"/>
              </a:rPr>
              <a:t> - Enslavement, Moses, 10 plagues, Passover, Leave Egypt, Red Sea Crossing, Mt. Sinai and the 10 Commandments </a:t>
            </a:r>
            <a:endParaRPr lang="en-US"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b="1" dirty="0">
                <a:latin typeface="Times New Roman" pitchFamily="18" charset="0"/>
                <a:cs typeface="Times New Roman" pitchFamily="18" charset="0"/>
              </a:rPr>
              <a:t>Leviticus</a:t>
            </a:r>
            <a:r>
              <a:rPr lang="en-US" dirty="0">
                <a:latin typeface="Times New Roman" pitchFamily="18" charset="0"/>
                <a:cs typeface="Times New Roman" pitchFamily="18" charset="0"/>
              </a:rPr>
              <a:t> - Instructions on sacrificial system and the priesthood. Instructions on moral purity. </a:t>
            </a:r>
            <a:endParaRPr lang="en-US"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b="1" dirty="0">
                <a:latin typeface="Times New Roman" pitchFamily="18" charset="0"/>
                <a:cs typeface="Times New Roman" pitchFamily="18" charset="0"/>
              </a:rPr>
              <a:t>Numbers</a:t>
            </a:r>
            <a:r>
              <a:rPr lang="en-US" dirty="0">
                <a:latin typeface="Times New Roman" pitchFamily="18" charset="0"/>
                <a:cs typeface="Times New Roman" pitchFamily="18" charset="0"/>
              </a:rPr>
              <a:t> - Still at Mt. Sinai, people make false idol, punishment, 40 years wandering begins. </a:t>
            </a:r>
            <a:endParaRPr lang="en-US"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b="1" dirty="0">
                <a:latin typeface="Times New Roman" pitchFamily="18" charset="0"/>
                <a:cs typeface="Times New Roman" pitchFamily="18" charset="0"/>
              </a:rPr>
              <a:t>Deuteronomy</a:t>
            </a:r>
            <a:r>
              <a:rPr lang="en-US" dirty="0">
                <a:latin typeface="Times New Roman" pitchFamily="18" charset="0"/>
                <a:cs typeface="Times New Roman" pitchFamily="18" charset="0"/>
              </a:rPr>
              <a:t> - Moses' discourses on God's Acts for Israel the Decalogue, the ceremonial, civil, and social Laws, and covenant ratification. </a:t>
            </a:r>
          </a:p>
        </p:txBody>
      </p:sp>
      <p:sp>
        <p:nvSpPr>
          <p:cNvPr id="6" name="Rectangle 5"/>
          <p:cNvSpPr/>
          <p:nvPr/>
        </p:nvSpPr>
        <p:spPr>
          <a:xfrm>
            <a:off x="5257800" y="6248400"/>
            <a:ext cx="2988447" cy="523220"/>
          </a:xfrm>
          <a:prstGeom prst="rect">
            <a:avLst/>
          </a:prstGeom>
        </p:spPr>
        <p:txBody>
          <a:bodyPr wrap="none">
            <a:spAutoFit/>
          </a:bodyPr>
          <a:lstStyle/>
          <a:p>
            <a:r>
              <a:rPr lang="en-US" sz="1400" dirty="0">
                <a:hlinkClick r:id="rId3"/>
              </a:rPr>
              <a:t>http://</a:t>
            </a:r>
            <a:r>
              <a:rPr lang="en-US" sz="1400" dirty="0" smtClean="0">
                <a:hlinkClick r:id="rId3"/>
              </a:rPr>
              <a:t>carm.org/old-testament-books</a:t>
            </a:r>
            <a:endParaRPr lang="en-US" sz="1400" dirty="0" smtClean="0"/>
          </a:p>
          <a:p>
            <a:endParaRPr lang="en-US" sz="1400" dirty="0"/>
          </a:p>
        </p:txBody>
      </p:sp>
      <p:pic>
        <p:nvPicPr>
          <p:cNvPr id="7" name="Picture 3" descr="C:\Users\Owner\AppData\Local\Microsoft\Windows\Temporary Internet Files\Content.IE5\CFP1GATT\MP9004001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2433" y="2507368"/>
            <a:ext cx="1242234" cy="16960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197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FA729-E57F-4612-A45D-F9B66B2173E3}" type="slidenum">
              <a:rPr lang="en-US" smtClean="0"/>
              <a:t>11</a:t>
            </a:fld>
            <a:endParaRPr lang="en-US"/>
          </a:p>
        </p:txBody>
      </p:sp>
      <p:sp>
        <p:nvSpPr>
          <p:cNvPr id="7" name="Rectangle 6"/>
          <p:cNvSpPr/>
          <p:nvPr/>
        </p:nvSpPr>
        <p:spPr>
          <a:xfrm>
            <a:off x="228600" y="1752600"/>
            <a:ext cx="7010400" cy="424731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a:latin typeface="Times New Roman" pitchFamily="18" charset="0"/>
                <a:cs typeface="Times New Roman" pitchFamily="18" charset="0"/>
              </a:rPr>
              <a:t>Historical Books - 12 books </a:t>
            </a:r>
            <a:r>
              <a:rPr lang="en-US" b="1" dirty="0" smtClean="0">
                <a:latin typeface="Times New Roman" pitchFamily="18" charset="0"/>
                <a:cs typeface="Times New Roman" pitchFamily="18" charset="0"/>
              </a:rPr>
              <a:t>total</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Joshua </a:t>
            </a:r>
            <a:r>
              <a:rPr lang="en-US" dirty="0">
                <a:latin typeface="Times New Roman" pitchFamily="18" charset="0"/>
                <a:cs typeface="Times New Roman" pitchFamily="18" charset="0"/>
              </a:rPr>
              <a:t>- First half of Joshua describes the 7-year conquest of the Land of Promise. The last half deals with partitioning the lands to the people.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Judges </a:t>
            </a:r>
            <a:r>
              <a:rPr lang="en-US" dirty="0">
                <a:latin typeface="Times New Roman" pitchFamily="18" charset="0"/>
                <a:cs typeface="Times New Roman" pitchFamily="18" charset="0"/>
              </a:rPr>
              <a:t>- Time of Judges.  This was a bad time period.  The Israelites did not drive out all the inhabitants of Canaan and began to take part in their idolatry.  7 cycles of foreign oppression, repentance, and deliverance.  In the end, the people failed to learn their lesson</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Ruth </a:t>
            </a:r>
            <a:r>
              <a:rPr lang="en-US" dirty="0">
                <a:latin typeface="Times New Roman" pitchFamily="18" charset="0"/>
                <a:cs typeface="Times New Roman" pitchFamily="18" charset="0"/>
              </a:rPr>
              <a:t>- Kinsman redeemer in Boaz, redeeming Ruth, a </a:t>
            </a:r>
            <a:r>
              <a:rPr lang="en-US" dirty="0" err="1">
                <a:latin typeface="Times New Roman" pitchFamily="18" charset="0"/>
                <a:cs typeface="Times New Roman" pitchFamily="18" charset="0"/>
              </a:rPr>
              <a:t>Moabitess</a:t>
            </a:r>
            <a:r>
              <a:rPr lang="en-US" dirty="0">
                <a:latin typeface="Times New Roman" pitchFamily="18" charset="0"/>
                <a:cs typeface="Times New Roman" pitchFamily="18" charset="0"/>
              </a:rPr>
              <a:t>.  Speaks of righteousness, love, and faithfulness to the Lord</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5" name="Title 1"/>
          <p:cNvSpPr>
            <a:spLocks noGrp="1"/>
          </p:cNvSpPr>
          <p:nvPr>
            <p:ph type="title"/>
          </p:nvPr>
        </p:nvSpPr>
        <p:spPr>
          <a:xfrm>
            <a:off x="457200" y="182880"/>
            <a:ext cx="8229600" cy="1111664"/>
          </a:xfrm>
        </p:spPr>
        <p:txBody>
          <a:bodyPr/>
          <a:lstStyle/>
          <a:p>
            <a:r>
              <a:rPr lang="en-US" dirty="0" smtClean="0"/>
              <a:t>Chapter 1  Introducing The Old Testament</a:t>
            </a:r>
            <a:endParaRPr lang="en-US" dirty="0"/>
          </a:p>
        </p:txBody>
      </p:sp>
      <p:pic>
        <p:nvPicPr>
          <p:cNvPr id="6" name="Picture 3" descr="C:\Users\Owner\AppData\Local\Microsoft\Windows\Temporary Internet Files\Content.IE5\CFP1GATT\MP900400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006600"/>
            <a:ext cx="1242234" cy="16960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267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FA729-E57F-4612-A45D-F9B66B2173E3}" type="slidenum">
              <a:rPr lang="en-US" smtClean="0"/>
              <a:t>12</a:t>
            </a:fld>
            <a:endParaRPr lang="en-US"/>
          </a:p>
        </p:txBody>
      </p:sp>
      <p:sp>
        <p:nvSpPr>
          <p:cNvPr id="7" name="Rectangle 6"/>
          <p:cNvSpPr/>
          <p:nvPr/>
        </p:nvSpPr>
        <p:spPr>
          <a:xfrm>
            <a:off x="228600" y="1600199"/>
            <a:ext cx="6934200" cy="45704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a:latin typeface="Times New Roman" pitchFamily="18" charset="0"/>
                <a:cs typeface="Times New Roman" pitchFamily="18" charset="0"/>
              </a:rPr>
              <a:t>Historical Books - 12 </a:t>
            </a:r>
            <a:r>
              <a:rPr lang="en-US" b="1" dirty="0" smtClean="0">
                <a:latin typeface="Times New Roman" pitchFamily="18" charset="0"/>
                <a:cs typeface="Times New Roman" pitchFamily="18" charset="0"/>
              </a:rPr>
              <a:t>Books</a:t>
            </a:r>
          </a:p>
          <a:p>
            <a:endParaRPr lang="en-US" sz="800"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next 6 books trace the time from Samuel to the </a:t>
            </a:r>
            <a:r>
              <a:rPr lang="en-US" b="1" dirty="0" smtClean="0">
                <a:latin typeface="Times New Roman" pitchFamily="18" charset="0"/>
                <a:cs typeface="Times New Roman" pitchFamily="18" charset="0"/>
              </a:rPr>
              <a:t>Captivity</a:t>
            </a:r>
          </a:p>
          <a:p>
            <a:endParaRPr lang="en-US" sz="900" b="1" dirty="0">
              <a:latin typeface="Times New Roman" pitchFamily="18" charset="0"/>
              <a:cs typeface="Times New Roman" pitchFamily="18" charset="0"/>
            </a:endParaRPr>
          </a:p>
          <a:p>
            <a:r>
              <a:rPr lang="en-US" b="1" dirty="0">
                <a:latin typeface="Times New Roman" pitchFamily="18" charset="0"/>
                <a:cs typeface="Times New Roman" pitchFamily="18" charset="0"/>
              </a:rPr>
              <a:t>First Samuel </a:t>
            </a:r>
            <a:r>
              <a:rPr lang="en-US" dirty="0">
                <a:latin typeface="Times New Roman" pitchFamily="18" charset="0"/>
                <a:cs typeface="Times New Roman" pitchFamily="18" charset="0"/>
              </a:rPr>
              <a:t>- Samuel carries Israel from judges to King Saul </a:t>
            </a:r>
            <a:endParaRPr lang="en-US"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b="1" dirty="0">
                <a:latin typeface="Times New Roman" pitchFamily="18" charset="0"/>
                <a:cs typeface="Times New Roman" pitchFamily="18" charset="0"/>
              </a:rPr>
              <a:t>Second Samuel </a:t>
            </a:r>
            <a:r>
              <a:rPr lang="en-US" dirty="0">
                <a:latin typeface="Times New Roman" pitchFamily="18" charset="0"/>
                <a:cs typeface="Times New Roman" pitchFamily="18" charset="0"/>
              </a:rPr>
              <a:t>- David as King, adultery, and murder. </a:t>
            </a:r>
            <a:endParaRPr lang="en-US"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b="1" dirty="0">
                <a:latin typeface="Times New Roman" pitchFamily="18" charset="0"/>
                <a:cs typeface="Times New Roman" pitchFamily="18" charset="0"/>
              </a:rPr>
              <a:t>First Kings </a:t>
            </a:r>
            <a:r>
              <a:rPr lang="en-US" dirty="0">
                <a:latin typeface="Times New Roman" pitchFamily="18" charset="0"/>
                <a:cs typeface="Times New Roman" pitchFamily="18" charset="0"/>
              </a:rPr>
              <a:t>- Solomon, Israel is powerful. Solomon dies, then division of tribes: 10 to the north and 2 to the south. </a:t>
            </a:r>
            <a:endParaRPr lang="en-US"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b="1" dirty="0">
                <a:latin typeface="Times New Roman" pitchFamily="18" charset="0"/>
                <a:cs typeface="Times New Roman" pitchFamily="18" charset="0"/>
              </a:rPr>
              <a:t>Second Kings </a:t>
            </a:r>
            <a:r>
              <a:rPr lang="en-US" dirty="0">
                <a:latin typeface="Times New Roman" pitchFamily="18" charset="0"/>
                <a:cs typeface="Times New Roman" pitchFamily="18" charset="0"/>
              </a:rPr>
              <a:t>- The Divided Kingdom.  All 19 kings of Israel were bad; therefore, captivity in Assyria (722 B.C.). In Judah, 8 of 20 rulers were good but went into exile too</a:t>
            </a:r>
            <a:r>
              <a:rPr lang="en-US" dirty="0" smtClean="0">
                <a:latin typeface="Times New Roman" pitchFamily="18" charset="0"/>
                <a:cs typeface="Times New Roman" pitchFamily="18" charset="0"/>
              </a:rPr>
              <a:t>.</a:t>
            </a:r>
          </a:p>
          <a:p>
            <a:endParaRPr lang="en-US" sz="800" dirty="0">
              <a:latin typeface="Times New Roman" pitchFamily="18" charset="0"/>
              <a:cs typeface="Times New Roman" pitchFamily="18" charset="0"/>
            </a:endParaRPr>
          </a:p>
          <a:p>
            <a:r>
              <a:rPr lang="en-US" b="1" dirty="0">
                <a:latin typeface="Times New Roman" pitchFamily="18" charset="0"/>
                <a:cs typeface="Times New Roman" pitchFamily="18" charset="0"/>
              </a:rPr>
              <a:t>First Chronicles </a:t>
            </a:r>
            <a:r>
              <a:rPr lang="en-US" dirty="0">
                <a:latin typeface="Times New Roman" pitchFamily="18" charset="0"/>
                <a:cs typeface="Times New Roman" pitchFamily="18" charset="0"/>
              </a:rPr>
              <a:t>- A recounting of the history of Israel to the time of Solomon. </a:t>
            </a:r>
            <a:endParaRPr lang="en-US"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b="1" dirty="0">
                <a:latin typeface="Times New Roman" pitchFamily="18" charset="0"/>
                <a:cs typeface="Times New Roman" pitchFamily="18" charset="0"/>
              </a:rPr>
              <a:t>Second Chronicles </a:t>
            </a:r>
            <a:r>
              <a:rPr lang="en-US" dirty="0">
                <a:latin typeface="Times New Roman" pitchFamily="18" charset="0"/>
                <a:cs typeface="Times New Roman" pitchFamily="18" charset="0"/>
              </a:rPr>
              <a:t>- continued recounting of the life of Solomon, building of temple, to the captivity.  History of Judah only.</a:t>
            </a:r>
          </a:p>
        </p:txBody>
      </p:sp>
      <p:sp>
        <p:nvSpPr>
          <p:cNvPr id="5" name="Title 1"/>
          <p:cNvSpPr>
            <a:spLocks noGrp="1"/>
          </p:cNvSpPr>
          <p:nvPr>
            <p:ph type="title"/>
          </p:nvPr>
        </p:nvSpPr>
        <p:spPr>
          <a:xfrm>
            <a:off x="457200" y="182880"/>
            <a:ext cx="8229600" cy="1111664"/>
          </a:xfrm>
        </p:spPr>
        <p:txBody>
          <a:bodyPr/>
          <a:lstStyle/>
          <a:p>
            <a:r>
              <a:rPr lang="en-US" dirty="0" smtClean="0"/>
              <a:t>Chapter 1  Introducing The Old Testament</a:t>
            </a:r>
            <a:endParaRPr lang="en-US" dirty="0"/>
          </a:p>
        </p:txBody>
      </p:sp>
      <p:pic>
        <p:nvPicPr>
          <p:cNvPr id="6" name="Picture 3" descr="C:\Users\Owner\AppData\Local\Microsoft\Windows\Temporary Internet Files\Content.IE5\CFP1GATT\MP900400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867546"/>
            <a:ext cx="1242234" cy="16960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789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FA729-E57F-4612-A45D-F9B66B2173E3}" type="slidenum">
              <a:rPr lang="en-US" smtClean="0"/>
              <a:t>13</a:t>
            </a:fld>
            <a:endParaRPr lang="en-US"/>
          </a:p>
        </p:txBody>
      </p:sp>
      <p:sp>
        <p:nvSpPr>
          <p:cNvPr id="3" name="Rectangle 2"/>
          <p:cNvSpPr/>
          <p:nvPr/>
        </p:nvSpPr>
        <p:spPr>
          <a:xfrm>
            <a:off x="228600" y="1600200"/>
            <a:ext cx="7239000" cy="466281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a:latin typeface="Times New Roman" pitchFamily="18" charset="0"/>
                <a:cs typeface="Times New Roman" pitchFamily="18" charset="0"/>
              </a:rPr>
              <a:t>The Next 3 books deal with Israel's </a:t>
            </a:r>
            <a:r>
              <a:rPr lang="en-US" b="1" dirty="0" smtClean="0">
                <a:latin typeface="Times New Roman" pitchFamily="18" charset="0"/>
                <a:cs typeface="Times New Roman" pitchFamily="18" charset="0"/>
              </a:rPr>
              <a:t>Restoration</a:t>
            </a:r>
          </a:p>
          <a:p>
            <a:endParaRPr lang="en-US" sz="800"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Ezra </a:t>
            </a:r>
            <a:r>
              <a:rPr lang="en-US" dirty="0">
                <a:latin typeface="Times New Roman" pitchFamily="18" charset="0"/>
                <a:cs typeface="Times New Roman" pitchFamily="18" charset="0"/>
              </a:rPr>
              <a:t>- Cyrus let most of the Jews return to their land of Israel.  </a:t>
            </a:r>
            <a:r>
              <a:rPr lang="en-US" dirty="0" err="1">
                <a:latin typeface="Times New Roman" pitchFamily="18" charset="0"/>
                <a:cs typeface="Times New Roman" pitchFamily="18" charset="0"/>
              </a:rPr>
              <a:t>Zerubbabel</a:t>
            </a:r>
            <a:r>
              <a:rPr lang="en-US" dirty="0">
                <a:latin typeface="Times New Roman" pitchFamily="18" charset="0"/>
                <a:cs typeface="Times New Roman" pitchFamily="18" charset="0"/>
              </a:rPr>
              <a:t> led the people (539 B.C.).  Ezra returned later with more Jews (458 B.C.) Built the temple. </a:t>
            </a:r>
          </a:p>
          <a:p>
            <a:r>
              <a:rPr lang="en-US" b="1" dirty="0">
                <a:latin typeface="Times New Roman" pitchFamily="18" charset="0"/>
                <a:cs typeface="Times New Roman" pitchFamily="18" charset="0"/>
              </a:rPr>
              <a:t>Nehemiah </a:t>
            </a:r>
            <a:r>
              <a:rPr lang="en-US" dirty="0">
                <a:latin typeface="Times New Roman" pitchFamily="18" charset="0"/>
                <a:cs typeface="Times New Roman" pitchFamily="18" charset="0"/>
              </a:rPr>
              <a:t>- Building the walls of Jerusalem.  Nehemiah got permission from the king of Persia to rebuild the walls (444 B.C.).  Revival in the land. </a:t>
            </a:r>
          </a:p>
          <a:p>
            <a:r>
              <a:rPr lang="en-US" b="1" dirty="0">
                <a:latin typeface="Times New Roman" pitchFamily="18" charset="0"/>
                <a:cs typeface="Times New Roman" pitchFamily="18" charset="0"/>
              </a:rPr>
              <a:t>Esther </a:t>
            </a:r>
            <a:r>
              <a:rPr lang="en-US" dirty="0">
                <a:latin typeface="Times New Roman" pitchFamily="18" charset="0"/>
                <a:cs typeface="Times New Roman" pitchFamily="18" charset="0"/>
              </a:rPr>
              <a:t>- Took place during chapters 6 and 7 of Ezra. Mordecai.  Plot to kill the Jewish people. </a:t>
            </a:r>
            <a:endParaRPr lang="en-US" dirty="0" smtClean="0">
              <a:latin typeface="Times New Roman" pitchFamily="18" charset="0"/>
              <a:cs typeface="Times New Roman" pitchFamily="18" charset="0"/>
            </a:endParaRPr>
          </a:p>
          <a:p>
            <a:endParaRPr lang="en-US" sz="1100" dirty="0">
              <a:latin typeface="Times New Roman" pitchFamily="18" charset="0"/>
              <a:cs typeface="Times New Roman" pitchFamily="18" charset="0"/>
            </a:endParaRPr>
          </a:p>
          <a:p>
            <a:pPr algn="ctr"/>
            <a:r>
              <a:rPr lang="en-US" b="1" dirty="0">
                <a:latin typeface="Times New Roman" pitchFamily="18" charset="0"/>
                <a:cs typeface="Times New Roman" pitchFamily="18" charset="0"/>
              </a:rPr>
              <a:t>Poetical - 5 </a:t>
            </a:r>
            <a:r>
              <a:rPr lang="en-US" b="1" dirty="0" smtClean="0">
                <a:latin typeface="Times New Roman" pitchFamily="18" charset="0"/>
                <a:cs typeface="Times New Roman" pitchFamily="18" charset="0"/>
              </a:rPr>
              <a:t>books</a:t>
            </a:r>
          </a:p>
          <a:p>
            <a:endParaRPr lang="en-US" sz="800" b="1" dirty="0">
              <a:latin typeface="Times New Roman" pitchFamily="18" charset="0"/>
              <a:cs typeface="Times New Roman" pitchFamily="18" charset="0"/>
            </a:endParaRPr>
          </a:p>
          <a:p>
            <a:r>
              <a:rPr lang="en-US" b="1" dirty="0">
                <a:latin typeface="Times New Roman" pitchFamily="18" charset="0"/>
                <a:cs typeface="Times New Roman" pitchFamily="18" charset="0"/>
              </a:rPr>
              <a:t>Job </a:t>
            </a:r>
            <a:r>
              <a:rPr lang="en-US" dirty="0">
                <a:latin typeface="Times New Roman" pitchFamily="18" charset="0"/>
                <a:cs typeface="Times New Roman" pitchFamily="18" charset="0"/>
              </a:rPr>
              <a:t>- a righteous man tested by God.  Deals with God's sovereignty. </a:t>
            </a:r>
          </a:p>
          <a:p>
            <a:r>
              <a:rPr lang="en-US" b="1" dirty="0">
                <a:latin typeface="Times New Roman" pitchFamily="18" charset="0"/>
                <a:cs typeface="Times New Roman" pitchFamily="18" charset="0"/>
              </a:rPr>
              <a:t>Psalms </a:t>
            </a:r>
            <a:r>
              <a:rPr lang="en-US" dirty="0">
                <a:latin typeface="Times New Roman" pitchFamily="18" charset="0"/>
                <a:cs typeface="Times New Roman" pitchFamily="18" charset="0"/>
              </a:rPr>
              <a:t>- Consists of 5 divisions.  Worship in song.  Large variety of subjects </a:t>
            </a:r>
          </a:p>
          <a:p>
            <a:r>
              <a:rPr lang="en-US" b="1" dirty="0">
                <a:latin typeface="Times New Roman" pitchFamily="18" charset="0"/>
                <a:cs typeface="Times New Roman" pitchFamily="18" charset="0"/>
              </a:rPr>
              <a:t>Proverbs </a:t>
            </a:r>
            <a:r>
              <a:rPr lang="en-US" dirty="0">
                <a:latin typeface="Times New Roman" pitchFamily="18" charset="0"/>
                <a:cs typeface="Times New Roman" pitchFamily="18" charset="0"/>
              </a:rPr>
              <a:t>- Practical wisdom in everyday affairs. </a:t>
            </a:r>
          </a:p>
          <a:p>
            <a:r>
              <a:rPr lang="en-US" b="1" dirty="0">
                <a:latin typeface="Times New Roman" pitchFamily="18" charset="0"/>
                <a:cs typeface="Times New Roman" pitchFamily="18" charset="0"/>
              </a:rPr>
              <a:t>Ecclesiastes </a:t>
            </a:r>
            <a:r>
              <a:rPr lang="en-US" dirty="0">
                <a:latin typeface="Times New Roman" pitchFamily="18" charset="0"/>
                <a:cs typeface="Times New Roman" pitchFamily="18" charset="0"/>
              </a:rPr>
              <a:t>- All is vanity.  The wisdom of man is futility. </a:t>
            </a:r>
          </a:p>
          <a:p>
            <a:r>
              <a:rPr lang="en-US" b="1" dirty="0">
                <a:latin typeface="Times New Roman" pitchFamily="18" charset="0"/>
                <a:cs typeface="Times New Roman" pitchFamily="18" charset="0"/>
              </a:rPr>
              <a:t>Song of Solomon </a:t>
            </a:r>
            <a:r>
              <a:rPr lang="en-US" dirty="0">
                <a:latin typeface="Times New Roman" pitchFamily="18" charset="0"/>
                <a:cs typeface="Times New Roman" pitchFamily="18" charset="0"/>
              </a:rPr>
              <a:t>- A song between Solomon and his </a:t>
            </a:r>
            <a:r>
              <a:rPr lang="en-US" dirty="0" err="1">
                <a:latin typeface="Times New Roman" pitchFamily="18" charset="0"/>
                <a:cs typeface="Times New Roman" pitchFamily="18" charset="0"/>
              </a:rPr>
              <a:t>Shulammite</a:t>
            </a:r>
            <a:r>
              <a:rPr lang="en-US" dirty="0">
                <a:latin typeface="Times New Roman" pitchFamily="18" charset="0"/>
                <a:cs typeface="Times New Roman" pitchFamily="18" charset="0"/>
              </a:rPr>
              <a:t> bride, displaying the love between a man and a woman. </a:t>
            </a:r>
          </a:p>
        </p:txBody>
      </p:sp>
      <p:sp>
        <p:nvSpPr>
          <p:cNvPr id="4" name="Title 1"/>
          <p:cNvSpPr txBox="1">
            <a:spLocks/>
          </p:cNvSpPr>
          <p:nvPr/>
        </p:nvSpPr>
        <p:spPr>
          <a:xfrm>
            <a:off x="457200" y="182880"/>
            <a:ext cx="8229600" cy="1111664"/>
          </a:xfrm>
          <a:prstGeom prst="rect">
            <a:avLst/>
          </a:prstGeom>
        </p:spPr>
        <p:txBody>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mtClean="0"/>
              <a:t>Chapter 1  Introducing The Old Testament</a:t>
            </a:r>
            <a:endParaRPr lang="en-US" dirty="0"/>
          </a:p>
        </p:txBody>
      </p:sp>
      <p:pic>
        <p:nvPicPr>
          <p:cNvPr id="5" name="Picture 3" descr="C:\Users\Owner\AppData\Local\Microsoft\Windows\Temporary Internet Files\Content.IE5\CFP1GATT\MP900400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829446"/>
            <a:ext cx="1242234" cy="16960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87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FA729-E57F-4612-A45D-F9B66B2173E3}" type="slidenum">
              <a:rPr lang="en-US" smtClean="0"/>
              <a:t>14</a:t>
            </a:fld>
            <a:endParaRPr lang="en-US"/>
          </a:p>
        </p:txBody>
      </p:sp>
      <p:sp>
        <p:nvSpPr>
          <p:cNvPr id="3" name="Rectangle 2"/>
          <p:cNvSpPr/>
          <p:nvPr/>
        </p:nvSpPr>
        <p:spPr>
          <a:xfrm>
            <a:off x="111124" y="1567577"/>
            <a:ext cx="8943976"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latin typeface="Times New Roman" pitchFamily="18" charset="0"/>
                <a:cs typeface="Times New Roman" pitchFamily="18" charset="0"/>
              </a:rPr>
              <a:t>Prophetical - 17 </a:t>
            </a:r>
            <a:r>
              <a:rPr lang="en-US" b="1" dirty="0" smtClean="0">
                <a:latin typeface="Times New Roman" pitchFamily="18" charset="0"/>
                <a:cs typeface="Times New Roman" pitchFamily="18" charset="0"/>
              </a:rPr>
              <a:t>books</a:t>
            </a:r>
          </a:p>
          <a:p>
            <a:pPr algn="ctr"/>
            <a:r>
              <a:rPr lang="en-US" b="1" dirty="0" smtClean="0">
                <a:latin typeface="Times New Roman" pitchFamily="18" charset="0"/>
                <a:cs typeface="Times New Roman" pitchFamily="18" charset="0"/>
              </a:rPr>
              <a:t>Major </a:t>
            </a:r>
            <a:r>
              <a:rPr lang="en-US" b="1" dirty="0">
                <a:latin typeface="Times New Roman" pitchFamily="18" charset="0"/>
                <a:cs typeface="Times New Roman" pitchFamily="18" charset="0"/>
              </a:rPr>
              <a:t>Prophets - 5 </a:t>
            </a:r>
            <a:r>
              <a:rPr lang="en-US" b="1" dirty="0" smtClean="0">
                <a:latin typeface="Times New Roman" pitchFamily="18" charset="0"/>
                <a:cs typeface="Times New Roman" pitchFamily="18" charset="0"/>
              </a:rPr>
              <a:t>books</a:t>
            </a:r>
          </a:p>
          <a:p>
            <a:r>
              <a:rPr lang="en-US" b="1" dirty="0" smtClean="0">
                <a:latin typeface="Times New Roman" pitchFamily="18" charset="0"/>
                <a:cs typeface="Times New Roman" pitchFamily="18" charset="0"/>
              </a:rPr>
              <a:t>Isaiah </a:t>
            </a:r>
            <a:r>
              <a:rPr lang="en-US" dirty="0">
                <a:latin typeface="Times New Roman" pitchFamily="18" charset="0"/>
                <a:cs typeface="Times New Roman" pitchFamily="18" charset="0"/>
              </a:rPr>
              <a:t>- Looks at the sin of Judah and proclaims God's </a:t>
            </a:r>
            <a:r>
              <a:rPr lang="en-US" dirty="0" smtClean="0">
                <a:latin typeface="Times New Roman" pitchFamily="18" charset="0"/>
                <a:cs typeface="Times New Roman" pitchFamily="18" charset="0"/>
              </a:rPr>
              <a:t>judgment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Hezekiah</a:t>
            </a:r>
            <a:r>
              <a:rPr lang="en-US" dirty="0">
                <a:latin typeface="Times New Roman" pitchFamily="18" charset="0"/>
                <a:cs typeface="Times New Roman" pitchFamily="18" charset="0"/>
              </a:rPr>
              <a:t>.  Coming restoration and blessing. </a:t>
            </a:r>
          </a:p>
          <a:p>
            <a:r>
              <a:rPr lang="en-US" b="1" dirty="0">
                <a:latin typeface="Times New Roman" pitchFamily="18" charset="0"/>
                <a:cs typeface="Times New Roman" pitchFamily="18" charset="0"/>
              </a:rPr>
              <a:t>Jeremiah </a:t>
            </a:r>
            <a:r>
              <a:rPr lang="en-US" dirty="0">
                <a:latin typeface="Times New Roman" pitchFamily="18" charset="0"/>
                <a:cs typeface="Times New Roman" pitchFamily="18" charset="0"/>
              </a:rPr>
              <a:t>- Called by God to proclaim the news of judgment to Judah, which came.  God establishes a New Covenant. </a:t>
            </a:r>
          </a:p>
          <a:p>
            <a:r>
              <a:rPr lang="en-US" b="1" dirty="0">
                <a:latin typeface="Times New Roman" pitchFamily="18" charset="0"/>
                <a:cs typeface="Times New Roman" pitchFamily="18" charset="0"/>
              </a:rPr>
              <a:t>Lamentations </a:t>
            </a:r>
            <a:r>
              <a:rPr lang="en-US" dirty="0">
                <a:latin typeface="Times New Roman" pitchFamily="18" charset="0"/>
                <a:cs typeface="Times New Roman" pitchFamily="18" charset="0"/>
              </a:rPr>
              <a:t>- 5 lament poems.  Description of defeat and fall of Jerusalem. </a:t>
            </a:r>
          </a:p>
          <a:p>
            <a:r>
              <a:rPr lang="en-US" b="1" dirty="0">
                <a:latin typeface="Times New Roman" pitchFamily="18" charset="0"/>
                <a:cs typeface="Times New Roman" pitchFamily="18" charset="0"/>
              </a:rPr>
              <a:t>Ezekiel </a:t>
            </a:r>
            <a:r>
              <a:rPr lang="en-US" dirty="0">
                <a:latin typeface="Times New Roman" pitchFamily="18" charset="0"/>
                <a:cs typeface="Times New Roman" pitchFamily="18" charset="0"/>
              </a:rPr>
              <a:t>- He ministered to the Jews in Captivity in Babylon.  Description of the end of times. </a:t>
            </a:r>
          </a:p>
          <a:p>
            <a:r>
              <a:rPr lang="en-US" b="1" dirty="0">
                <a:latin typeface="Times New Roman" pitchFamily="18" charset="0"/>
                <a:cs typeface="Times New Roman" pitchFamily="18" charset="0"/>
              </a:rPr>
              <a:t>Daniel </a:t>
            </a:r>
            <a:r>
              <a:rPr lang="en-US" dirty="0">
                <a:latin typeface="Times New Roman" pitchFamily="18" charset="0"/>
                <a:cs typeface="Times New Roman" pitchFamily="18" charset="0"/>
              </a:rPr>
              <a:t>- Many visions of the future for the Gentiles and the Jews. </a:t>
            </a:r>
          </a:p>
        </p:txBody>
      </p:sp>
      <p:sp>
        <p:nvSpPr>
          <p:cNvPr id="4" name="Rectangle 3"/>
          <p:cNvSpPr/>
          <p:nvPr/>
        </p:nvSpPr>
        <p:spPr>
          <a:xfrm>
            <a:off x="136525" y="4343400"/>
            <a:ext cx="7511241"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a:latin typeface="Times New Roman" pitchFamily="18" charset="0"/>
                <a:cs typeface="Times New Roman" pitchFamily="18" charset="0"/>
              </a:rPr>
              <a:t>Minor Prophets - 12 books</a:t>
            </a:r>
          </a:p>
          <a:p>
            <a:r>
              <a:rPr lang="en-US" b="1" dirty="0" smtClean="0">
                <a:latin typeface="Times New Roman" pitchFamily="18" charset="0"/>
                <a:cs typeface="Times New Roman" pitchFamily="18" charset="0"/>
              </a:rPr>
              <a:t>Hosea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Story of Hosea and his unfaithful wife, Gomer.  Represents God's love and faithfulness and Israel's spiritual adultery.  Israel will be judged and restored. </a:t>
            </a:r>
          </a:p>
          <a:p>
            <a:r>
              <a:rPr lang="en-US" b="1" dirty="0">
                <a:latin typeface="Times New Roman" pitchFamily="18" charset="0"/>
                <a:cs typeface="Times New Roman" pitchFamily="18" charset="0"/>
              </a:rPr>
              <a:t>Joel</a:t>
            </a:r>
            <a:r>
              <a:rPr lang="en-US" dirty="0">
                <a:latin typeface="Times New Roman" pitchFamily="18" charset="0"/>
                <a:cs typeface="Times New Roman" pitchFamily="18" charset="0"/>
              </a:rPr>
              <a:t> - Proclaims a terrifying future using the imagery of locusts.  Judgment will come but blessing will follow. </a:t>
            </a:r>
          </a:p>
          <a:p>
            <a:r>
              <a:rPr lang="en-US" b="1" dirty="0">
                <a:latin typeface="Times New Roman" pitchFamily="18" charset="0"/>
                <a:cs typeface="Times New Roman" pitchFamily="18" charset="0"/>
              </a:rPr>
              <a:t>Amos</a:t>
            </a:r>
            <a:r>
              <a:rPr lang="en-US" dirty="0">
                <a:latin typeface="Times New Roman" pitchFamily="18" charset="0"/>
                <a:cs typeface="Times New Roman" pitchFamily="18" charset="0"/>
              </a:rPr>
              <a:t> - He warned Israel of its coming judgment. Israel rejects God's warning. </a:t>
            </a:r>
          </a:p>
        </p:txBody>
      </p:sp>
      <p:sp>
        <p:nvSpPr>
          <p:cNvPr id="5" name="Title 1"/>
          <p:cNvSpPr txBox="1">
            <a:spLocks/>
          </p:cNvSpPr>
          <p:nvPr/>
        </p:nvSpPr>
        <p:spPr>
          <a:xfrm>
            <a:off x="457200" y="182880"/>
            <a:ext cx="8229600" cy="1111664"/>
          </a:xfrm>
          <a:prstGeom prst="rect">
            <a:avLst/>
          </a:prstGeom>
        </p:spPr>
        <p:txBody>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dirty="0" smtClean="0"/>
              <a:t>Chapter 1  Introducing The Old Testament</a:t>
            </a:r>
            <a:endParaRPr lang="en-US" dirty="0"/>
          </a:p>
        </p:txBody>
      </p:sp>
      <p:pic>
        <p:nvPicPr>
          <p:cNvPr id="6" name="Picture 3" descr="C:\Users\Owner\AppData\Local\Microsoft\Windows\Temporary Internet Files\Content.IE5\CFP1GATT\MP900400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5066" y="4114800"/>
            <a:ext cx="1242234" cy="16960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65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FA729-E57F-4612-A45D-F9B66B2173E3}" type="slidenum">
              <a:rPr lang="en-US" smtClean="0"/>
              <a:t>15</a:t>
            </a:fld>
            <a:endParaRPr lang="en-US"/>
          </a:p>
        </p:txBody>
      </p:sp>
      <p:sp>
        <p:nvSpPr>
          <p:cNvPr id="3" name="Rectangle 2"/>
          <p:cNvSpPr/>
          <p:nvPr/>
        </p:nvSpPr>
        <p:spPr>
          <a:xfrm>
            <a:off x="139700" y="1687354"/>
            <a:ext cx="7023100" cy="461664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a:latin typeface="Times New Roman" pitchFamily="18" charset="0"/>
                <a:cs typeface="Times New Roman" pitchFamily="18" charset="0"/>
              </a:rPr>
              <a:t>Minor Prophets - 12 </a:t>
            </a:r>
            <a:r>
              <a:rPr lang="en-US" b="1" dirty="0" smtClean="0">
                <a:latin typeface="Times New Roman" pitchFamily="18" charset="0"/>
                <a:cs typeface="Times New Roman" pitchFamily="18" charset="0"/>
              </a:rPr>
              <a:t>books  (continue)</a:t>
            </a:r>
          </a:p>
          <a:p>
            <a:endParaRPr lang="en-US" sz="800"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Obadiah</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 proclamation against Edom, a neighboring nation of Israel that gloated over Jerusalem's judgments.  Prophecy of its utter destruction. </a:t>
            </a:r>
            <a:endParaRPr lang="en-US"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b="1" dirty="0">
                <a:latin typeface="Times New Roman" pitchFamily="18" charset="0"/>
                <a:cs typeface="Times New Roman" pitchFamily="18" charset="0"/>
              </a:rPr>
              <a:t>Jonah</a:t>
            </a:r>
            <a:r>
              <a:rPr lang="en-US" dirty="0">
                <a:latin typeface="Times New Roman" pitchFamily="18" charset="0"/>
                <a:cs typeface="Times New Roman" pitchFamily="18" charset="0"/>
              </a:rPr>
              <a:t> - Jonah proclaims a coming judgment upon Nineveh's people.  But they repented and judgment was spared. </a:t>
            </a:r>
            <a:endParaRPr lang="en-US"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b="1" dirty="0">
                <a:latin typeface="Times New Roman" pitchFamily="18" charset="0"/>
                <a:cs typeface="Times New Roman" pitchFamily="18" charset="0"/>
              </a:rPr>
              <a:t>Micah</a:t>
            </a:r>
            <a:r>
              <a:rPr lang="en-US" dirty="0">
                <a:latin typeface="Times New Roman" pitchFamily="18" charset="0"/>
                <a:cs typeface="Times New Roman" pitchFamily="18" charset="0"/>
              </a:rPr>
              <a:t> - Description of the complete moral decay in all levels of Israel.  God will judge but will forgive and restore. </a:t>
            </a:r>
            <a:endParaRPr lang="en-US"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b="1" dirty="0">
                <a:latin typeface="Times New Roman" pitchFamily="18" charset="0"/>
                <a:cs typeface="Times New Roman" pitchFamily="18" charset="0"/>
              </a:rPr>
              <a:t>Nahum</a:t>
            </a:r>
            <a:r>
              <a:rPr lang="en-US" dirty="0">
                <a:latin typeface="Times New Roman" pitchFamily="18" charset="0"/>
                <a:cs typeface="Times New Roman" pitchFamily="18" charset="0"/>
              </a:rPr>
              <a:t> - Nineveh has gone into apostasy (approx. 125 years after Jonah) and will be destroyed.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Habakkuk</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Near the end of the kingdom of Judah, Habakkuk asks God why He is not dealing with Judah's sins.  God says He will use the Babylonians.  Habakkuk asks how God can use a nation that is even worse than Judah. </a:t>
            </a:r>
          </a:p>
        </p:txBody>
      </p:sp>
      <p:sp>
        <p:nvSpPr>
          <p:cNvPr id="6" name="Title 1"/>
          <p:cNvSpPr>
            <a:spLocks noGrp="1"/>
          </p:cNvSpPr>
          <p:nvPr>
            <p:ph type="title"/>
          </p:nvPr>
        </p:nvSpPr>
        <p:spPr>
          <a:xfrm>
            <a:off x="457200" y="182880"/>
            <a:ext cx="8229600" cy="1111664"/>
          </a:xfrm>
        </p:spPr>
        <p:txBody>
          <a:bodyPr/>
          <a:lstStyle/>
          <a:p>
            <a:r>
              <a:rPr lang="en-US" dirty="0" smtClean="0"/>
              <a:t>Chapter 1  Introducing The Old Testament</a:t>
            </a:r>
            <a:endParaRPr lang="en-US" dirty="0"/>
          </a:p>
        </p:txBody>
      </p:sp>
      <p:pic>
        <p:nvPicPr>
          <p:cNvPr id="5" name="Picture 3" descr="C:\Users\Owner\AppData\Local\Microsoft\Windows\Temporary Internet Files\Content.IE5\CFP1GATT\MP900400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0889" y="2057401"/>
            <a:ext cx="1339452" cy="18287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6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FA729-E57F-4612-A45D-F9B66B2173E3}" type="slidenum">
              <a:rPr lang="en-US" smtClean="0"/>
              <a:t>16</a:t>
            </a:fld>
            <a:endParaRPr lang="en-US"/>
          </a:p>
        </p:txBody>
      </p:sp>
      <p:sp>
        <p:nvSpPr>
          <p:cNvPr id="3" name="Rectangle 2"/>
          <p:cNvSpPr/>
          <p:nvPr/>
        </p:nvSpPr>
        <p:spPr>
          <a:xfrm>
            <a:off x="228600" y="1803400"/>
            <a:ext cx="7010400" cy="38164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b="1" dirty="0">
                <a:latin typeface="Times New Roman" pitchFamily="18" charset="0"/>
                <a:cs typeface="Times New Roman" pitchFamily="18" charset="0"/>
              </a:rPr>
              <a:t>Minor Prophets - 12 </a:t>
            </a:r>
            <a:r>
              <a:rPr lang="en-US" b="1" dirty="0" smtClean="0">
                <a:latin typeface="Times New Roman" pitchFamily="18" charset="0"/>
                <a:cs typeface="Times New Roman" pitchFamily="18" charset="0"/>
              </a:rPr>
              <a:t>books  (continue)</a:t>
            </a:r>
          </a:p>
          <a:p>
            <a:endParaRPr lang="en-US" sz="800"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Zephaniah</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The theme is developed of the Day of the Lord and His judgment with a coming blessing.  Judah will not repent, except for a remnant, which will be restored.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Haggai</a:t>
            </a:r>
            <a:r>
              <a:rPr lang="en-US" dirty="0">
                <a:latin typeface="Times New Roman" pitchFamily="18" charset="0"/>
                <a:cs typeface="Times New Roman" pitchFamily="18" charset="0"/>
              </a:rPr>
              <a:t> - The people failed to put God first, by building their houses before they finished God's temple.  Therefore, they had no prosperity.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Zechariah</a:t>
            </a:r>
            <a:r>
              <a:rPr lang="en-US" dirty="0">
                <a:latin typeface="Times New Roman" pitchFamily="18" charset="0"/>
                <a:cs typeface="Times New Roman" pitchFamily="18" charset="0"/>
              </a:rPr>
              <a:t> - Zechariah encourages the Jews to complete the temple.  Many messianic prophecies.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Malachi</a:t>
            </a:r>
            <a:r>
              <a:rPr lang="en-US" dirty="0">
                <a:latin typeface="Times New Roman" pitchFamily="18" charset="0"/>
                <a:cs typeface="Times New Roman" pitchFamily="18" charset="0"/>
              </a:rPr>
              <a:t>. - God's people are lax in their duty to God. Growing distant from God.  Moral compromise.  Proclamation of coming judgment.</a:t>
            </a:r>
          </a:p>
        </p:txBody>
      </p:sp>
      <p:sp>
        <p:nvSpPr>
          <p:cNvPr id="6" name="Title 1"/>
          <p:cNvSpPr>
            <a:spLocks noGrp="1"/>
          </p:cNvSpPr>
          <p:nvPr>
            <p:ph type="title"/>
          </p:nvPr>
        </p:nvSpPr>
        <p:spPr>
          <a:xfrm>
            <a:off x="457200" y="182880"/>
            <a:ext cx="8229600" cy="1111664"/>
          </a:xfrm>
        </p:spPr>
        <p:txBody>
          <a:bodyPr/>
          <a:lstStyle/>
          <a:p>
            <a:r>
              <a:rPr lang="en-US" dirty="0" smtClean="0"/>
              <a:t>Chapter 1  Introducing The Old Testament</a:t>
            </a:r>
            <a:endParaRPr lang="en-US" dirty="0"/>
          </a:p>
        </p:txBody>
      </p:sp>
      <p:pic>
        <p:nvPicPr>
          <p:cNvPr id="5" name="Picture 3" descr="C:\Users\Owner\AppData\Local\Microsoft\Windows\Temporary Internet Files\Content.IE5\CFP1GATT\MP900400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5076" y="2057400"/>
            <a:ext cx="1395263" cy="190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375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47062341"/>
              </p:ext>
            </p:extLst>
          </p:nvPr>
        </p:nvGraphicFramePr>
        <p:xfrm>
          <a:off x="381000" y="1219200"/>
          <a:ext cx="8458200" cy="5107675"/>
        </p:xfrm>
        <a:graphic>
          <a:graphicData uri="http://schemas.openxmlformats.org/drawingml/2006/table">
            <a:tbl>
              <a:tblPr>
                <a:tableStyleId>{616DA210-FB5B-4158-B5E0-FEB733F419BA}</a:tableStyleId>
              </a:tblPr>
              <a:tblGrid>
                <a:gridCol w="1409700"/>
                <a:gridCol w="1409700"/>
                <a:gridCol w="1409700"/>
                <a:gridCol w="1409700"/>
                <a:gridCol w="1409700"/>
                <a:gridCol w="1409700"/>
              </a:tblGrid>
              <a:tr h="211643">
                <a:tc>
                  <a:txBody>
                    <a:bodyPr/>
                    <a:lstStyle/>
                    <a:p>
                      <a:pPr algn="ctr"/>
                      <a:r>
                        <a:rPr lang="en-US" sz="1200" dirty="0"/>
                        <a:t>Full Name</a:t>
                      </a:r>
                      <a:endParaRPr lang="en-US" sz="1200" dirty="0">
                        <a:latin typeface="Times New Roman" pitchFamily="18" charset="0"/>
                        <a:cs typeface="Times New Roman" pitchFamily="18" charset="0"/>
                      </a:endParaRPr>
                    </a:p>
                  </a:txBody>
                  <a:tcPr marL="7890" marR="7890" marT="7890" marB="7890" anchor="ctr"/>
                </a:tc>
                <a:tc>
                  <a:txBody>
                    <a:bodyPr/>
                    <a:lstStyle/>
                    <a:p>
                      <a:pPr algn="ctr"/>
                      <a:r>
                        <a:rPr lang="en-US" sz="1200"/>
                        <a:t>Abbrev.</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Language</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Origin</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Contents</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NT?</a:t>
                      </a:r>
                      <a:endParaRPr lang="en-US" sz="1200">
                        <a:latin typeface="Times New Roman" pitchFamily="18" charset="0"/>
                        <a:cs typeface="Times New Roman" pitchFamily="18" charset="0"/>
                      </a:endParaRPr>
                    </a:p>
                  </a:txBody>
                  <a:tcPr marL="7890" marR="7890" marT="7890" marB="7890" anchor="ctr"/>
                </a:tc>
              </a:tr>
              <a:tr h="864147">
                <a:tc>
                  <a:txBody>
                    <a:bodyPr/>
                    <a:lstStyle/>
                    <a:p>
                      <a:pPr algn="ctr"/>
                      <a:r>
                        <a:rPr lang="en-US" sz="1200"/>
                        <a:t>Hebrew Bible </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HB, or TaNaK</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mostly Hebrew originals; </a:t>
                      </a:r>
                      <a:br>
                        <a:rPr lang="en-US" sz="1200"/>
                      </a:br>
                      <a:r>
                        <a:rPr lang="en-US" sz="1200"/>
                        <a:t>some later parts in Aramaic</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Hebrew-speaking Ancient Israel</a:t>
                      </a:r>
                      <a:br>
                        <a:rPr lang="en-US" sz="1200"/>
                      </a:br>
                      <a:r>
                        <a:rPr lang="en-US" sz="1200"/>
                        <a:t>(between ca. 1300 and 300 BCE)</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24 books</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no</a:t>
                      </a:r>
                      <a:endParaRPr lang="en-US" sz="1200">
                        <a:latin typeface="Times New Roman" pitchFamily="18" charset="0"/>
                        <a:cs typeface="Times New Roman" pitchFamily="18" charset="0"/>
                      </a:endParaRPr>
                    </a:p>
                  </a:txBody>
                  <a:tcPr marL="7890" marR="7890" marT="7890" marB="7890" anchor="ctr"/>
                </a:tc>
              </a:tr>
              <a:tr h="1185800">
                <a:tc>
                  <a:txBody>
                    <a:bodyPr/>
                    <a:lstStyle/>
                    <a:p>
                      <a:pPr algn="ctr"/>
                      <a:r>
                        <a:rPr lang="en-US" sz="1200"/>
                        <a:t>Septuagint</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LXX</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mostly Greek translations of HB books;</a:t>
                      </a:r>
                      <a:br>
                        <a:rPr lang="en-US" sz="1200"/>
                      </a:br>
                      <a:r>
                        <a:rPr lang="en-US" sz="1200"/>
                        <a:t>some additional books written in Greek</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Greek-speaking Jewish Diaspora</a:t>
                      </a:r>
                      <a:br>
                        <a:rPr lang="en-US" sz="1200"/>
                      </a:br>
                      <a:r>
                        <a:rPr lang="en-US" sz="1200"/>
                        <a:t>(Alexandria, Egypt - ca. 250 BCE)</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46 to 53 books</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no</a:t>
                      </a:r>
                      <a:endParaRPr lang="en-US" sz="1200">
                        <a:latin typeface="Times New Roman" pitchFamily="18" charset="0"/>
                        <a:cs typeface="Times New Roman" pitchFamily="18" charset="0"/>
                      </a:endParaRPr>
                    </a:p>
                  </a:txBody>
                  <a:tcPr marL="7890" marR="7890" marT="7890" marB="7890" anchor="ctr"/>
                </a:tc>
              </a:tr>
              <a:tr h="990969">
                <a:tc>
                  <a:txBody>
                    <a:bodyPr/>
                    <a:lstStyle/>
                    <a:p>
                      <a:pPr algn="ctr"/>
                      <a:r>
                        <a:rPr lang="en-US" sz="1200"/>
                        <a:t>Old Testament </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OT</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originally Hebrew, Aramaic, &amp; Greek;</a:t>
                      </a:r>
                      <a:br>
                        <a:rPr lang="en-US" sz="1200"/>
                      </a:br>
                      <a:r>
                        <a:rPr lang="en-US" sz="1200"/>
                        <a:t>later Latin and all other translations</a:t>
                      </a:r>
                      <a:br>
                        <a:rPr lang="en-US" sz="1200"/>
                      </a:b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Christian name for Jewish Scriptures</a:t>
                      </a:r>
                      <a:br>
                        <a:rPr lang="en-US" sz="1200"/>
                      </a:br>
                      <a:r>
                        <a:rPr lang="en-US" sz="1200"/>
                        <a:t>(Cath &amp; Orth use LXX; Prots use HB)</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39 to 53 books</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no</a:t>
                      </a:r>
                      <a:endParaRPr lang="en-US" sz="1200">
                        <a:latin typeface="Times New Roman" pitchFamily="18" charset="0"/>
                        <a:cs typeface="Times New Roman" pitchFamily="18" charset="0"/>
                      </a:endParaRPr>
                    </a:p>
                  </a:txBody>
                  <a:tcPr marL="7890" marR="7890" marT="7890" marB="7890" anchor="ctr"/>
                </a:tc>
              </a:tr>
              <a:tr h="990969">
                <a:tc>
                  <a:txBody>
                    <a:bodyPr/>
                    <a:lstStyle/>
                    <a:p>
                      <a:pPr algn="ctr"/>
                      <a:r>
                        <a:rPr lang="en-US" sz="1200"/>
                        <a:t>New Testament </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NT</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all originally Greek (some Aramaic sources?);</a:t>
                      </a:r>
                      <a:br>
                        <a:rPr lang="en-US" sz="1200"/>
                      </a:br>
                      <a:r>
                        <a:rPr lang="en-US" sz="1200"/>
                        <a:t>later Latin and all other translations</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Greek-speaking early Christians</a:t>
                      </a:r>
                      <a:br>
                        <a:rPr lang="en-US" sz="1200"/>
                      </a:br>
                      <a:r>
                        <a:rPr lang="en-US" sz="1200"/>
                        <a:t>(Eastern Roman Empire; 1st century CE)</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dirty="0"/>
                        <a:t>27 books</a:t>
                      </a:r>
                      <a:endParaRPr lang="en-US" sz="1200" dirty="0">
                        <a:latin typeface="Times New Roman" pitchFamily="18" charset="0"/>
                        <a:cs typeface="Times New Roman" pitchFamily="18" charset="0"/>
                      </a:endParaRPr>
                    </a:p>
                  </a:txBody>
                  <a:tcPr marL="7890" marR="7890" marT="7890" marB="7890" anchor="ctr"/>
                </a:tc>
                <a:tc>
                  <a:txBody>
                    <a:bodyPr/>
                    <a:lstStyle/>
                    <a:p>
                      <a:pPr algn="ctr"/>
                      <a:r>
                        <a:rPr lang="en-US" sz="1200" dirty="0"/>
                        <a:t>yes</a:t>
                      </a:r>
                      <a:endParaRPr lang="en-US" sz="1200" dirty="0">
                        <a:latin typeface="Times New Roman" pitchFamily="18" charset="0"/>
                        <a:cs typeface="Times New Roman" pitchFamily="18" charset="0"/>
                      </a:endParaRPr>
                    </a:p>
                  </a:txBody>
                  <a:tcPr marL="7890" marR="7890" marT="7890" marB="7890" anchor="ctr"/>
                </a:tc>
              </a:tr>
              <a:tr h="864147">
                <a:tc>
                  <a:txBody>
                    <a:bodyPr/>
                    <a:lstStyle/>
                    <a:p>
                      <a:pPr algn="ctr"/>
                      <a:r>
                        <a:rPr lang="en-US" sz="1200"/>
                        <a:t>Vulgate</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Vulg.</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Latin translations from the various originals</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Latin-speaking Western Christianity</a:t>
                      </a:r>
                      <a:br>
                        <a:rPr lang="en-US" sz="1200"/>
                      </a:br>
                      <a:r>
                        <a:rPr lang="en-US" sz="1200"/>
                        <a:t>(St. Jerome; ca. 380-420 CE) </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a:t>OT &amp; NT</a:t>
                      </a:r>
                      <a:endParaRPr lang="en-US" sz="1200">
                        <a:latin typeface="Times New Roman" pitchFamily="18" charset="0"/>
                        <a:cs typeface="Times New Roman" pitchFamily="18" charset="0"/>
                      </a:endParaRPr>
                    </a:p>
                  </a:txBody>
                  <a:tcPr marL="7890" marR="7890" marT="7890" marB="7890" anchor="ctr"/>
                </a:tc>
                <a:tc>
                  <a:txBody>
                    <a:bodyPr/>
                    <a:lstStyle/>
                    <a:p>
                      <a:pPr algn="ctr"/>
                      <a:r>
                        <a:rPr lang="en-US" sz="1200" dirty="0"/>
                        <a:t>yes</a:t>
                      </a:r>
                      <a:endParaRPr lang="en-US" sz="1200" dirty="0">
                        <a:latin typeface="Times New Roman" pitchFamily="18" charset="0"/>
                        <a:cs typeface="Times New Roman" pitchFamily="18" charset="0"/>
                      </a:endParaRPr>
                    </a:p>
                  </a:txBody>
                  <a:tcPr marL="7890" marR="7890" marT="7890" marB="7890" anchor="ctr"/>
                </a:tc>
              </a:tr>
            </a:tbl>
          </a:graphicData>
        </a:graphic>
      </p:graphicFrame>
      <p:sp>
        <p:nvSpPr>
          <p:cNvPr id="6" name="Rectangle 1"/>
          <p:cNvSpPr>
            <a:spLocks noChangeArrowheads="1"/>
          </p:cNvSpPr>
          <p:nvPr/>
        </p:nvSpPr>
        <p:spPr bwMode="auto">
          <a:xfrm>
            <a:off x="304800" y="259551"/>
            <a:ext cx="868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Summary Chart </a:t>
            </a:r>
            <a:r>
              <a:rPr kumimoji="0" lang="en-US" sz="1800" b="0" i="0" u="none" strike="noStrike" cap="none" normalizeH="0" baseline="0" dirty="0" smtClean="0">
                <a:ln>
                  <a:noFill/>
                </a:ln>
                <a:solidFill>
                  <a:schemeClr val="tx1"/>
                </a:solidFill>
                <a:effectLst/>
                <a:latin typeface="Arial" charset="0"/>
                <a:cs typeface="Arial" charset="0"/>
              </a:rPr>
              <a:t>- to avoid confusion between so many different editions &amp; versions and sections of "The Bible":</a:t>
            </a:r>
          </a:p>
        </p:txBody>
      </p:sp>
      <p:sp>
        <p:nvSpPr>
          <p:cNvPr id="7" name="Rectangle 6"/>
          <p:cNvSpPr/>
          <p:nvPr/>
        </p:nvSpPr>
        <p:spPr>
          <a:xfrm>
            <a:off x="5257800" y="615854"/>
            <a:ext cx="3429000" cy="276999"/>
          </a:xfrm>
          <a:prstGeom prst="rect">
            <a:avLst/>
          </a:prstGeom>
        </p:spPr>
        <p:txBody>
          <a:bodyPr wrap="square">
            <a:spAutoFit/>
          </a:bodyPr>
          <a:lstStyle/>
          <a:p>
            <a:r>
              <a:rPr lang="en-US" sz="1200" dirty="0" smtClean="0"/>
              <a:t>http://catholic-resources.org/Bible/Glossary.htm</a:t>
            </a:r>
            <a:endParaRPr lang="en-US" sz="1200" dirty="0"/>
          </a:p>
        </p:txBody>
      </p:sp>
      <p:sp>
        <p:nvSpPr>
          <p:cNvPr id="2" name="Slide Number Placeholder 1"/>
          <p:cNvSpPr>
            <a:spLocks noGrp="1"/>
          </p:cNvSpPr>
          <p:nvPr>
            <p:ph type="sldNum" sz="quarter" idx="12"/>
          </p:nvPr>
        </p:nvSpPr>
        <p:spPr/>
        <p:txBody>
          <a:bodyPr/>
          <a:lstStyle/>
          <a:p>
            <a:fld id="{907FA729-E57F-4612-A45D-F9B66B2173E3}" type="slidenum">
              <a:rPr lang="en-US" smtClean="0"/>
              <a:t>17</a:t>
            </a:fld>
            <a:endParaRPr lang="en-US"/>
          </a:p>
        </p:txBody>
      </p:sp>
    </p:spTree>
    <p:extLst>
      <p:ext uri="{BB962C8B-B14F-4D97-AF65-F5344CB8AC3E}">
        <p14:creationId xmlns:p14="http://schemas.microsoft.com/office/powerpoint/2010/main" val="3520890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The People &amp; Lands of the OT</a:t>
            </a:r>
            <a:endParaRPr lang="en-US" dirty="0"/>
          </a:p>
        </p:txBody>
      </p:sp>
      <p:sp>
        <p:nvSpPr>
          <p:cNvPr id="3" name="Slide Number Placeholder 2"/>
          <p:cNvSpPr>
            <a:spLocks noGrp="1"/>
          </p:cNvSpPr>
          <p:nvPr>
            <p:ph type="sldNum" sz="quarter" idx="12"/>
          </p:nvPr>
        </p:nvSpPr>
        <p:spPr/>
        <p:txBody>
          <a:bodyPr/>
          <a:lstStyle/>
          <a:p>
            <a:fld id="{907FA729-E57F-4612-A45D-F9B66B2173E3}" type="slidenum">
              <a:rPr lang="en-US" smtClean="0"/>
              <a:t>18</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03549"/>
            <a:ext cx="8229600" cy="2519265"/>
          </a:xfrm>
        </p:spPr>
      </p:pic>
    </p:spTree>
    <p:extLst>
      <p:ext uri="{BB962C8B-B14F-4D97-AF65-F5344CB8AC3E}">
        <p14:creationId xmlns:p14="http://schemas.microsoft.com/office/powerpoint/2010/main" val="2553673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The People &amp; Lands of the OT</a:t>
            </a:r>
            <a:endParaRPr lang="en-US" dirty="0"/>
          </a:p>
        </p:txBody>
      </p:sp>
      <p:sp>
        <p:nvSpPr>
          <p:cNvPr id="4" name="TextBox 3"/>
          <p:cNvSpPr txBox="1"/>
          <p:nvPr/>
        </p:nvSpPr>
        <p:spPr>
          <a:xfrm>
            <a:off x="762000" y="1905000"/>
            <a:ext cx="7696200" cy="1815882"/>
          </a:xfrm>
          <a:prstGeom prst="rect">
            <a:avLst/>
          </a:prstGeom>
          <a:noFill/>
        </p:spPr>
        <p:txBody>
          <a:bodyPr wrap="square" rtlCol="0">
            <a:spAutoFit/>
          </a:bodyPr>
          <a:lstStyle/>
          <a:p>
            <a:pPr marL="342900" indent="-342900">
              <a:buAutoNum type="alphaUcPeriod"/>
            </a:pPr>
            <a:r>
              <a:rPr lang="en-US" sz="2800" dirty="0" smtClean="0"/>
              <a:t>The Importance of “History” and “Geography”</a:t>
            </a:r>
          </a:p>
          <a:p>
            <a:pPr marL="342900" indent="-342900">
              <a:buAutoNum type="alphaUcPeriod"/>
            </a:pPr>
            <a:r>
              <a:rPr lang="en-US" sz="2800" dirty="0" smtClean="0"/>
              <a:t>Egypt</a:t>
            </a:r>
          </a:p>
          <a:p>
            <a:pPr marL="342900" indent="-342900">
              <a:buAutoNum type="alphaUcPeriod"/>
            </a:pPr>
            <a:r>
              <a:rPr lang="en-US" sz="2800" dirty="0" smtClean="0"/>
              <a:t>A Survey of the Semitic Peoples</a:t>
            </a:r>
          </a:p>
          <a:p>
            <a:pPr marL="342900" indent="-342900">
              <a:buAutoNum type="alphaUcPeriod"/>
            </a:pPr>
            <a:r>
              <a:rPr lang="en-US" sz="2800" dirty="0" smtClean="0"/>
              <a:t>Distant Non-Semitic Neighbors </a:t>
            </a:r>
            <a:endParaRPr lang="en-US" sz="2800" dirty="0"/>
          </a:p>
        </p:txBody>
      </p:sp>
      <p:sp>
        <p:nvSpPr>
          <p:cNvPr id="3" name="Slide Number Placeholder 2"/>
          <p:cNvSpPr>
            <a:spLocks noGrp="1"/>
          </p:cNvSpPr>
          <p:nvPr>
            <p:ph type="sldNum" sz="quarter" idx="12"/>
          </p:nvPr>
        </p:nvSpPr>
        <p:spPr/>
        <p:txBody>
          <a:bodyPr/>
          <a:lstStyle/>
          <a:p>
            <a:fld id="{907FA729-E57F-4612-A45D-F9B66B2173E3}" type="slidenum">
              <a:rPr lang="en-US" smtClean="0"/>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267708"/>
            <a:ext cx="2656840" cy="21254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00" y="4311569"/>
            <a:ext cx="2717800" cy="2034953"/>
          </a:xfrm>
          <a:prstGeom prst="rect">
            <a:avLst/>
          </a:prstGeom>
        </p:spPr>
      </p:pic>
    </p:spTree>
    <p:extLst>
      <p:ext uri="{BB962C8B-B14F-4D97-AF65-F5344CB8AC3E}">
        <p14:creationId xmlns:p14="http://schemas.microsoft.com/office/powerpoint/2010/main" val="1082300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Introducing The Old Testament</a:t>
            </a:r>
            <a:endParaRPr lang="en-US" dirty="0"/>
          </a:p>
        </p:txBody>
      </p:sp>
      <p:pic>
        <p:nvPicPr>
          <p:cNvPr id="1027" name="Picture 3" descr="C:\Users\Owner\AppData\Local\Microsoft\Windows\Temporary Internet Files\Content.IE5\V9CF48NY\MP9004403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3176" y="1600200"/>
            <a:ext cx="3157648"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907FA729-E57F-4612-A45D-F9B66B2173E3}" type="slidenum">
              <a:rPr lang="en-US" smtClean="0"/>
              <a:t>2</a:t>
            </a:fld>
            <a:endParaRPr lang="en-US"/>
          </a:p>
        </p:txBody>
      </p:sp>
    </p:spTree>
    <p:extLst>
      <p:ext uri="{BB962C8B-B14F-4D97-AF65-F5344CB8AC3E}">
        <p14:creationId xmlns:p14="http://schemas.microsoft.com/office/powerpoint/2010/main" val="2108912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The People &amp; Lands of the OT</a:t>
            </a:r>
            <a:endParaRPr lang="en-US" dirty="0"/>
          </a:p>
        </p:txBody>
      </p:sp>
      <p:sp>
        <p:nvSpPr>
          <p:cNvPr id="3" name="Slide Number Placeholder 2"/>
          <p:cNvSpPr>
            <a:spLocks noGrp="1"/>
          </p:cNvSpPr>
          <p:nvPr>
            <p:ph type="sldNum" sz="quarter" idx="12"/>
          </p:nvPr>
        </p:nvSpPr>
        <p:spPr/>
        <p:txBody>
          <a:bodyPr/>
          <a:lstStyle/>
          <a:p>
            <a:fld id="{907FA729-E57F-4612-A45D-F9B66B2173E3}" type="slidenum">
              <a:rPr lang="en-US" smtClean="0"/>
              <a:t>20</a:t>
            </a:fld>
            <a:endParaRPr lang="en-US"/>
          </a:p>
        </p:txBody>
      </p:sp>
      <p:sp>
        <p:nvSpPr>
          <p:cNvPr id="4" name="TextBox 3"/>
          <p:cNvSpPr txBox="1"/>
          <p:nvPr/>
        </p:nvSpPr>
        <p:spPr>
          <a:xfrm>
            <a:off x="990600" y="1625600"/>
            <a:ext cx="7391400" cy="523220"/>
          </a:xfrm>
          <a:prstGeom prst="rect">
            <a:avLst/>
          </a:prstGeom>
          <a:noFill/>
        </p:spPr>
        <p:txBody>
          <a:bodyPr wrap="square" rtlCol="0">
            <a:spAutoFit/>
          </a:bodyPr>
          <a:lstStyle/>
          <a:p>
            <a:pPr algn="ctr"/>
            <a:r>
              <a:rPr lang="en-US" sz="2800" dirty="0" smtClean="0"/>
              <a:t>The Importance of “History” and “Geography”</a:t>
            </a:r>
          </a:p>
        </p:txBody>
      </p:sp>
      <p:pic>
        <p:nvPicPr>
          <p:cNvPr id="12" name="Content Placeholder 11"/>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6537" t="5276" b="5492"/>
          <a:stretch/>
        </p:blipFill>
        <p:spPr>
          <a:xfrm>
            <a:off x="6248400" y="3124200"/>
            <a:ext cx="2418036" cy="3048000"/>
          </a:xfrm>
        </p:spPr>
      </p:pic>
      <p:pic>
        <p:nvPicPr>
          <p:cNvPr id="14" name="Content Placeholder 1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451010" y="2286000"/>
            <a:ext cx="2470580" cy="198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124200"/>
            <a:ext cx="2781085" cy="3048000"/>
          </a:xfrm>
          <a:prstGeom prst="rect">
            <a:avLst/>
          </a:prstGeom>
        </p:spPr>
      </p:pic>
    </p:spTree>
    <p:extLst>
      <p:ext uri="{BB962C8B-B14F-4D97-AF65-F5344CB8AC3E}">
        <p14:creationId xmlns:p14="http://schemas.microsoft.com/office/powerpoint/2010/main" val="3416314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The People &amp; Lands of the OT</a:t>
            </a:r>
            <a:endParaRPr lang="en-US" dirty="0"/>
          </a:p>
        </p:txBody>
      </p:sp>
      <p:sp>
        <p:nvSpPr>
          <p:cNvPr id="3" name="Slide Number Placeholder 2"/>
          <p:cNvSpPr>
            <a:spLocks noGrp="1"/>
          </p:cNvSpPr>
          <p:nvPr>
            <p:ph type="sldNum" sz="quarter" idx="12"/>
          </p:nvPr>
        </p:nvSpPr>
        <p:spPr/>
        <p:txBody>
          <a:bodyPr/>
          <a:lstStyle/>
          <a:p>
            <a:fld id="{907FA729-E57F-4612-A45D-F9B66B2173E3}" type="slidenum">
              <a:rPr lang="en-US" smtClean="0"/>
              <a:t>21</a:t>
            </a:fld>
            <a:endParaRPr lang="en-US" dirty="0"/>
          </a:p>
        </p:txBody>
      </p:sp>
      <p:sp>
        <p:nvSpPr>
          <p:cNvPr id="4" name="TextBox 3"/>
          <p:cNvSpPr txBox="1"/>
          <p:nvPr/>
        </p:nvSpPr>
        <p:spPr>
          <a:xfrm>
            <a:off x="3517900" y="1600200"/>
            <a:ext cx="1981200" cy="523220"/>
          </a:xfrm>
          <a:prstGeom prst="rect">
            <a:avLst/>
          </a:prstGeom>
          <a:noFill/>
        </p:spPr>
        <p:txBody>
          <a:bodyPr wrap="square" rtlCol="0">
            <a:spAutoFit/>
          </a:bodyPr>
          <a:lstStyle/>
          <a:p>
            <a:pPr algn="ctr"/>
            <a:r>
              <a:rPr lang="en-US" sz="2800" b="1" u="sng" dirty="0" smtClean="0">
                <a:latin typeface="Times New Roman" pitchFamily="18" charset="0"/>
                <a:cs typeface="Times New Roman" pitchFamily="18" charset="0"/>
              </a:rPr>
              <a:t>Egypt</a:t>
            </a:r>
          </a:p>
        </p:txBody>
      </p:sp>
      <p:sp>
        <p:nvSpPr>
          <p:cNvPr id="8" name="TextBox 7"/>
          <p:cNvSpPr txBox="1"/>
          <p:nvPr/>
        </p:nvSpPr>
        <p:spPr>
          <a:xfrm>
            <a:off x="495300" y="2067847"/>
            <a:ext cx="4610100"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The Gift of the Nile – Flows south to north</a:t>
            </a:r>
          </a:p>
          <a:p>
            <a:pPr marL="742950" lvl="1" indent="-285750">
              <a:buFont typeface="Arial" pitchFamily="34" charset="0"/>
              <a:buChar char="•"/>
            </a:pPr>
            <a:r>
              <a:rPr lang="en-US" dirty="0" smtClean="0">
                <a:latin typeface="Times New Roman" pitchFamily="18" charset="0"/>
                <a:cs typeface="Times New Roman" pitchFamily="18" charset="0"/>
              </a:rPr>
              <a:t>Upper Nile</a:t>
            </a:r>
          </a:p>
          <a:p>
            <a:pPr marL="742950" lvl="1" indent="-285750">
              <a:buFont typeface="Arial" pitchFamily="34" charset="0"/>
              <a:buChar char="•"/>
            </a:pPr>
            <a:r>
              <a:rPr lang="en-US" dirty="0" smtClean="0">
                <a:latin typeface="Times New Roman" pitchFamily="18" charset="0"/>
                <a:cs typeface="Times New Roman" pitchFamily="18" charset="0"/>
              </a:rPr>
              <a:t>Lower Nile</a:t>
            </a:r>
          </a:p>
          <a:p>
            <a:pPr marL="285750" indent="-285750">
              <a:buFont typeface="Arial" pitchFamily="34" charset="0"/>
              <a:buChar char="•"/>
            </a:pPr>
            <a:r>
              <a:rPr lang="en-US" dirty="0" smtClean="0">
                <a:latin typeface="Times New Roman" pitchFamily="18" charset="0"/>
                <a:cs typeface="Times New Roman" pitchFamily="18" charset="0"/>
              </a:rPr>
              <a:t>History </a:t>
            </a:r>
          </a:p>
          <a:p>
            <a:pPr marL="285750" indent="-285750">
              <a:buFont typeface="Arial" pitchFamily="34" charset="0"/>
              <a:buChar char="•"/>
            </a:pPr>
            <a:r>
              <a:rPr lang="en-US" dirty="0" smtClean="0">
                <a:latin typeface="Times New Roman" pitchFamily="18" charset="0"/>
                <a:cs typeface="Times New Roman" pitchFamily="18" charset="0"/>
              </a:rPr>
              <a:t>Dynasties 1-32 – The Pharaohs </a:t>
            </a:r>
          </a:p>
          <a:p>
            <a:pPr marL="742950" lvl="1" indent="-285750">
              <a:buFont typeface="Arial" pitchFamily="34" charset="0"/>
              <a:buChar char="•"/>
            </a:pPr>
            <a:r>
              <a:rPr lang="en-US" i="1" dirty="0" err="1" smtClean="0">
                <a:latin typeface="Times New Roman" pitchFamily="18" charset="0"/>
                <a:cs typeface="Times New Roman" pitchFamily="18" charset="0"/>
              </a:rPr>
              <a:t>Ramesses</a:t>
            </a:r>
            <a:r>
              <a:rPr lang="en-US" i="1" dirty="0" smtClean="0">
                <a:latin typeface="Times New Roman" pitchFamily="18" charset="0"/>
                <a:cs typeface="Times New Roman" pitchFamily="18" charset="0"/>
              </a:rPr>
              <a:t> II</a:t>
            </a:r>
          </a:p>
          <a:p>
            <a:pPr marL="742950" lvl="1" indent="-285750">
              <a:buFont typeface="Arial" pitchFamily="34" charset="0"/>
              <a:buChar char="•"/>
            </a:pPr>
            <a:r>
              <a:rPr lang="en-US" i="1" dirty="0" err="1" smtClean="0">
                <a:latin typeface="Times New Roman" pitchFamily="18" charset="0"/>
                <a:cs typeface="Times New Roman" pitchFamily="18" charset="0"/>
              </a:rPr>
              <a:t>Tutankhamun</a:t>
            </a:r>
            <a:r>
              <a:rPr lang="en-US" i="1" dirty="0" smtClean="0">
                <a:latin typeface="Times New Roman" pitchFamily="18" charset="0"/>
                <a:cs typeface="Times New Roman" pitchFamily="18" charset="0"/>
              </a:rPr>
              <a:t> (Tut) </a:t>
            </a:r>
          </a:p>
          <a:p>
            <a:pPr marL="285750" indent="-285750">
              <a:buFont typeface="Arial" pitchFamily="34" charset="0"/>
              <a:buChar char="•"/>
            </a:pPr>
            <a:r>
              <a:rPr lang="en-US" dirty="0" smtClean="0">
                <a:latin typeface="Times New Roman" pitchFamily="18" charset="0"/>
                <a:cs typeface="Times New Roman" pitchFamily="18" charset="0"/>
              </a:rPr>
              <a:t>“Divine Rights of Kings”</a:t>
            </a:r>
          </a:p>
          <a:p>
            <a:pPr marL="285750" lvl="1" indent="-285750">
              <a:buFont typeface="Arial" pitchFamily="34" charset="0"/>
              <a:buChar char="•"/>
            </a:pPr>
            <a:r>
              <a:rPr lang="en-US" dirty="0">
                <a:latin typeface="Times New Roman" pitchFamily="18" charset="0"/>
                <a:cs typeface="Times New Roman" pitchFamily="18" charset="0"/>
              </a:rPr>
              <a:t>The Land of Pyramids – 138 as of </a:t>
            </a:r>
            <a:r>
              <a:rPr lang="en-US" dirty="0" smtClean="0">
                <a:latin typeface="Times New Roman" pitchFamily="18" charset="0"/>
                <a:cs typeface="Times New Roman" pitchFamily="18" charset="0"/>
              </a:rPr>
              <a:t>2008</a:t>
            </a:r>
          </a:p>
          <a:p>
            <a:pPr marL="742950" lvl="2" indent="-285750">
              <a:buFont typeface="Arial" pitchFamily="34" charset="0"/>
              <a:buChar char="•"/>
            </a:pPr>
            <a:r>
              <a:rPr lang="en-US" i="1" dirty="0" smtClean="0">
                <a:latin typeface="Times New Roman" pitchFamily="18" charset="0"/>
                <a:cs typeface="Times New Roman" pitchFamily="18" charset="0"/>
              </a:rPr>
              <a:t>Giza</a:t>
            </a:r>
          </a:p>
          <a:p>
            <a:pPr marL="742950" lvl="2" indent="-285750">
              <a:buFont typeface="Arial" pitchFamily="34" charset="0"/>
              <a:buChar char="•"/>
            </a:pPr>
            <a:r>
              <a:rPr lang="en-US" i="1" dirty="0" smtClean="0">
                <a:latin typeface="Times New Roman" pitchFamily="18" charset="0"/>
                <a:cs typeface="Times New Roman" pitchFamily="18" charset="0"/>
              </a:rPr>
              <a:t>Sphinx</a:t>
            </a:r>
          </a:p>
          <a:p>
            <a:pPr marL="742950" lvl="2" indent="-285750">
              <a:buFont typeface="Arial" pitchFamily="34" charset="0"/>
              <a:buChar char="•"/>
            </a:pPr>
            <a:r>
              <a:rPr lang="en-US" i="1" dirty="0" smtClean="0">
                <a:latin typeface="Times New Roman" pitchFamily="18" charset="0"/>
                <a:cs typeface="Times New Roman" pitchFamily="18" charset="0"/>
              </a:rPr>
              <a:t>Valley of the Kings </a:t>
            </a:r>
            <a:endParaRPr lang="en-US" i="1"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Old Kingdom</a:t>
            </a:r>
          </a:p>
          <a:p>
            <a:pPr marL="285750" indent="-285750">
              <a:buFont typeface="Arial" pitchFamily="34" charset="0"/>
              <a:buChar char="•"/>
            </a:pPr>
            <a:r>
              <a:rPr lang="en-US" dirty="0" smtClean="0">
                <a:latin typeface="Times New Roman" pitchFamily="18" charset="0"/>
                <a:cs typeface="Times New Roman" pitchFamily="18" charset="0"/>
              </a:rPr>
              <a:t>New Kingdom</a:t>
            </a:r>
            <a:endParaRPr lang="en-US" dirty="0">
              <a:latin typeface="Times New Roman" pitchFamily="18" charset="0"/>
              <a:cs typeface="Times New Roman" pitchFamily="18" charset="0"/>
            </a:endParaRPr>
          </a:p>
        </p:txBody>
      </p:sp>
      <p:sp>
        <p:nvSpPr>
          <p:cNvPr id="5" name="Rectangle 4"/>
          <p:cNvSpPr/>
          <p:nvPr/>
        </p:nvSpPr>
        <p:spPr>
          <a:xfrm>
            <a:off x="495300" y="6038165"/>
            <a:ext cx="5270500" cy="646331"/>
          </a:xfrm>
          <a:prstGeom prst="rect">
            <a:avLst/>
          </a:prstGeom>
        </p:spPr>
        <p:txBody>
          <a:bodyPr wrap="square">
            <a:spAutoFit/>
          </a:bodyPr>
          <a:lstStyle/>
          <a:p>
            <a:r>
              <a:rPr lang="en-US" dirty="0">
                <a:hlinkClick r:id="rId2"/>
              </a:rPr>
              <a:t>http://www.pbs.org/wgbh/nova/pyramid/explore</a:t>
            </a:r>
            <a:r>
              <a:rPr lang="en-US" dirty="0" smtClean="0">
                <a:hlinkClick r:id="rId2"/>
              </a:rPr>
              <a:t>/</a:t>
            </a:r>
            <a:endParaRPr lang="en-US" dirty="0" smtClean="0"/>
          </a:p>
          <a:p>
            <a:endParaRPr lang="en-US" dirty="0"/>
          </a:p>
        </p:txBody>
      </p:sp>
      <p:sp>
        <p:nvSpPr>
          <p:cNvPr id="6" name="Rectangle 5"/>
          <p:cNvSpPr/>
          <p:nvPr/>
        </p:nvSpPr>
        <p:spPr>
          <a:xfrm>
            <a:off x="5461000" y="5504765"/>
            <a:ext cx="3505200" cy="646331"/>
          </a:xfrm>
          <a:prstGeom prst="rect">
            <a:avLst/>
          </a:prstGeom>
        </p:spPr>
        <p:txBody>
          <a:bodyPr wrap="square">
            <a:spAutoFit/>
          </a:bodyPr>
          <a:lstStyle/>
          <a:p>
            <a:r>
              <a:rPr lang="en-US" dirty="0">
                <a:hlinkClick r:id="rId3"/>
              </a:rPr>
              <a:t>http://</a:t>
            </a:r>
            <a:r>
              <a:rPr lang="en-US" dirty="0" smtClean="0">
                <a:hlinkClick r:id="rId3"/>
              </a:rPr>
              <a:t>on.natgeo.com/106aBNe</a:t>
            </a:r>
            <a:endParaRPr lang="en-US" dirty="0" smtClean="0"/>
          </a:p>
          <a:p>
            <a:endParaRPr lang="en-US" dirty="0"/>
          </a:p>
        </p:txBody>
      </p:sp>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99100" y="2286000"/>
            <a:ext cx="2881313" cy="2768074"/>
          </a:xfrm>
        </p:spPr>
      </p:pic>
    </p:spTree>
    <p:extLst>
      <p:ext uri="{BB962C8B-B14F-4D97-AF65-F5344CB8AC3E}">
        <p14:creationId xmlns:p14="http://schemas.microsoft.com/office/powerpoint/2010/main" val="4180185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The People &amp; Lands of the OT</a:t>
            </a:r>
            <a:endParaRPr lang="en-US" dirty="0"/>
          </a:p>
        </p:txBody>
      </p:sp>
      <p:sp>
        <p:nvSpPr>
          <p:cNvPr id="3" name="Slide Number Placeholder 2"/>
          <p:cNvSpPr>
            <a:spLocks noGrp="1"/>
          </p:cNvSpPr>
          <p:nvPr>
            <p:ph type="sldNum" sz="quarter" idx="12"/>
          </p:nvPr>
        </p:nvSpPr>
        <p:spPr/>
        <p:txBody>
          <a:bodyPr/>
          <a:lstStyle/>
          <a:p>
            <a:fld id="{907FA729-E57F-4612-A45D-F9B66B2173E3}" type="slidenum">
              <a:rPr lang="en-US" smtClean="0"/>
              <a:t>22</a:t>
            </a:fld>
            <a:endParaRPr lang="en-US" dirty="0"/>
          </a:p>
        </p:txBody>
      </p:sp>
      <p:sp>
        <p:nvSpPr>
          <p:cNvPr id="4" name="TextBox 3"/>
          <p:cNvSpPr txBox="1"/>
          <p:nvPr/>
        </p:nvSpPr>
        <p:spPr>
          <a:xfrm>
            <a:off x="3517900" y="1600200"/>
            <a:ext cx="1981200" cy="523220"/>
          </a:xfrm>
          <a:prstGeom prst="rect">
            <a:avLst/>
          </a:prstGeom>
          <a:noFill/>
        </p:spPr>
        <p:txBody>
          <a:bodyPr wrap="square" rtlCol="0">
            <a:spAutoFit/>
          </a:bodyPr>
          <a:lstStyle/>
          <a:p>
            <a:pPr algn="ctr"/>
            <a:r>
              <a:rPr lang="en-US" sz="2800" b="1" u="sng" dirty="0" smtClean="0">
                <a:latin typeface="Times New Roman" pitchFamily="18" charset="0"/>
                <a:cs typeface="Times New Roman" pitchFamily="18" charset="0"/>
              </a:rPr>
              <a:t>Egypt</a:t>
            </a:r>
          </a:p>
        </p:txBody>
      </p:sp>
      <p:sp>
        <p:nvSpPr>
          <p:cNvPr id="8" name="TextBox 7"/>
          <p:cNvSpPr txBox="1"/>
          <p:nvPr/>
        </p:nvSpPr>
        <p:spPr>
          <a:xfrm>
            <a:off x="495300" y="2514600"/>
            <a:ext cx="4686300" cy="25545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agricultural </a:t>
            </a:r>
            <a:r>
              <a:rPr lang="en-US" sz="2000" dirty="0" smtClean="0">
                <a:latin typeface="Times New Roman" pitchFamily="18" charset="0"/>
                <a:cs typeface="Times New Roman" pitchFamily="18" charset="0"/>
              </a:rPr>
              <a:t>system</a:t>
            </a: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invention of a </a:t>
            </a:r>
            <a:r>
              <a:rPr lang="en-US" sz="2000" dirty="0" smtClean="0">
                <a:latin typeface="Times New Roman" pitchFamily="18" charset="0"/>
                <a:cs typeface="Times New Roman" pitchFamily="18" charset="0"/>
              </a:rPr>
              <a:t>calendar</a:t>
            </a:r>
          </a:p>
          <a:p>
            <a:pPr marL="342900" indent="-342900">
              <a:buFont typeface="+mj-lt"/>
              <a:buAutoNum type="arabicPeriod"/>
            </a:pPr>
            <a:r>
              <a:rPr lang="en-US" sz="2000" dirty="0" smtClean="0">
                <a:latin typeface="Times New Roman" pitchFamily="18" charset="0"/>
                <a:cs typeface="Times New Roman" pitchFamily="18" charset="0"/>
              </a:rPr>
              <a:t>Monumental </a:t>
            </a:r>
            <a:r>
              <a:rPr lang="en-US" sz="2000" dirty="0">
                <a:latin typeface="Times New Roman" pitchFamily="18" charset="0"/>
                <a:cs typeface="Times New Roman" pitchFamily="18" charset="0"/>
              </a:rPr>
              <a:t>architecture and art such as the Pyramids and Sphinx at </a:t>
            </a:r>
            <a:r>
              <a:rPr lang="en-US" sz="2000" dirty="0" smtClean="0">
                <a:latin typeface="Times New Roman" pitchFamily="18" charset="0"/>
                <a:cs typeface="Times New Roman" pitchFamily="18" charset="0"/>
              </a:rPr>
              <a:t>Giza</a:t>
            </a:r>
          </a:p>
          <a:p>
            <a:pPr marL="342900" indent="-342900">
              <a:buFont typeface="+mj-lt"/>
              <a:buAutoNum type="arabicPeriod"/>
            </a:pPr>
            <a:r>
              <a:rPr lang="en-US" sz="2000" dirty="0" smtClean="0">
                <a:latin typeface="Times New Roman" pitchFamily="18" charset="0"/>
                <a:cs typeface="Times New Roman" pitchFamily="18" charset="0"/>
              </a:rPr>
              <a:t>Hieroglyphic writing</a:t>
            </a:r>
            <a:endParaRPr lang="en-US" sz="2000" dirty="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invention of </a:t>
            </a:r>
            <a:r>
              <a:rPr lang="en-US" sz="2000" dirty="0" smtClean="0">
                <a:latin typeface="Times New Roman" pitchFamily="18" charset="0"/>
                <a:cs typeface="Times New Roman" pitchFamily="18" charset="0"/>
              </a:rPr>
              <a:t>papyrus</a:t>
            </a:r>
          </a:p>
          <a:p>
            <a:pPr marL="342900" indent="-342900">
              <a:buFont typeface="+mj-lt"/>
              <a:buAutoNum type="arabicPeriod"/>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status of women</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76862" y="2977356"/>
            <a:ext cx="2581275" cy="1771650"/>
          </a:xfrm>
        </p:spPr>
      </p:pic>
    </p:spTree>
    <p:extLst>
      <p:ext uri="{BB962C8B-B14F-4D97-AF65-F5344CB8AC3E}">
        <p14:creationId xmlns:p14="http://schemas.microsoft.com/office/powerpoint/2010/main" val="654613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2: The People &amp; Lands of the OT</a:t>
            </a:r>
            <a:endParaRPr lang="en-US" dirty="0"/>
          </a:p>
        </p:txBody>
      </p:sp>
      <p:sp>
        <p:nvSpPr>
          <p:cNvPr id="3" name="Slide Number Placeholder 2"/>
          <p:cNvSpPr>
            <a:spLocks noGrp="1"/>
          </p:cNvSpPr>
          <p:nvPr>
            <p:ph type="sldNum" sz="quarter" idx="12"/>
          </p:nvPr>
        </p:nvSpPr>
        <p:spPr/>
        <p:txBody>
          <a:bodyPr/>
          <a:lstStyle/>
          <a:p>
            <a:fld id="{907FA729-E57F-4612-A45D-F9B66B2173E3}" type="slidenum">
              <a:rPr lang="en-US" smtClean="0"/>
              <a:t>23</a:t>
            </a:fld>
            <a:endParaRPr lang="en-US"/>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469864"/>
            <a:ext cx="4038600" cy="2786634"/>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1175" y="2801144"/>
            <a:ext cx="2152650" cy="2124075"/>
          </a:xfrm>
        </p:spPr>
      </p:pic>
    </p:spTree>
    <p:extLst>
      <p:ext uri="{BB962C8B-B14F-4D97-AF65-F5344CB8AC3E}">
        <p14:creationId xmlns:p14="http://schemas.microsoft.com/office/powerpoint/2010/main" val="8677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2: The People &amp; Lands of the OT</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372" t="8680" r="4057" b="5614"/>
          <a:stretch/>
        </p:blipFill>
        <p:spPr>
          <a:xfrm>
            <a:off x="4622800" y="2011065"/>
            <a:ext cx="4310786" cy="3674765"/>
          </a:xfrm>
        </p:spPr>
      </p:pic>
      <p:sp>
        <p:nvSpPr>
          <p:cNvPr id="4" name="Slide Number Placeholder 3"/>
          <p:cNvSpPr>
            <a:spLocks noGrp="1"/>
          </p:cNvSpPr>
          <p:nvPr>
            <p:ph type="sldNum" sz="quarter" idx="12"/>
          </p:nvPr>
        </p:nvSpPr>
        <p:spPr/>
        <p:txBody>
          <a:bodyPr/>
          <a:lstStyle/>
          <a:p>
            <a:fld id="{907FA729-E57F-4612-A45D-F9B66B2173E3}" type="slidenum">
              <a:rPr lang="en-US" smtClean="0"/>
              <a:t>24</a:t>
            </a:fld>
            <a:endParaRPr lang="en-US"/>
          </a:p>
        </p:txBody>
      </p:sp>
      <p:sp>
        <p:nvSpPr>
          <p:cNvPr id="6" name="TextBox 5"/>
          <p:cNvSpPr txBox="1"/>
          <p:nvPr/>
        </p:nvSpPr>
        <p:spPr>
          <a:xfrm>
            <a:off x="203200" y="2049165"/>
            <a:ext cx="40259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itchFamily="34" charset="0"/>
              <a:buChar char="•"/>
            </a:pPr>
            <a:r>
              <a:rPr lang="en-US" i="1" dirty="0" smtClean="0">
                <a:latin typeface="Times New Roman" pitchFamily="18" charset="0"/>
                <a:cs typeface="Times New Roman" pitchFamily="18" charset="0"/>
              </a:rPr>
              <a:t>Sumer</a:t>
            </a:r>
          </a:p>
          <a:p>
            <a:pPr marL="285750" indent="-285750">
              <a:buFont typeface="Arial" pitchFamily="34" charset="0"/>
              <a:buChar char="•"/>
            </a:pPr>
            <a:r>
              <a:rPr lang="en-US" i="1" dirty="0" smtClean="0">
                <a:latin typeface="Times New Roman" pitchFamily="18" charset="0"/>
                <a:cs typeface="Times New Roman" pitchFamily="18" charset="0"/>
              </a:rPr>
              <a:t>The </a:t>
            </a:r>
            <a:r>
              <a:rPr lang="en-US" i="1" dirty="0" err="1" smtClean="0">
                <a:latin typeface="Times New Roman" pitchFamily="18" charset="0"/>
                <a:cs typeface="Times New Roman" pitchFamily="18" charset="0"/>
              </a:rPr>
              <a:t>Akkadians</a:t>
            </a:r>
            <a:endParaRPr lang="en-US" i="1" dirty="0" smtClean="0">
              <a:latin typeface="Times New Roman" pitchFamily="18" charset="0"/>
              <a:cs typeface="Times New Roman" pitchFamily="18" charset="0"/>
            </a:endParaRPr>
          </a:p>
          <a:p>
            <a:pPr marL="285750" indent="-285750">
              <a:buFont typeface="Arial" pitchFamily="34" charset="0"/>
              <a:buChar char="•"/>
            </a:pPr>
            <a:r>
              <a:rPr lang="en-US" i="1" dirty="0" smtClean="0">
                <a:latin typeface="Times New Roman" pitchFamily="18" charset="0"/>
                <a:cs typeface="Times New Roman" pitchFamily="18" charset="0"/>
              </a:rPr>
              <a:t>Babylon</a:t>
            </a:r>
          </a:p>
          <a:p>
            <a:pPr marL="285750" indent="-285750">
              <a:buFont typeface="Arial" pitchFamily="34" charset="0"/>
              <a:buChar char="•"/>
            </a:pPr>
            <a:r>
              <a:rPr lang="en-US" i="1" dirty="0" smtClean="0">
                <a:latin typeface="Times New Roman" pitchFamily="18" charset="0"/>
                <a:cs typeface="Times New Roman" pitchFamily="18" charset="0"/>
              </a:rPr>
              <a:t>Assyria</a:t>
            </a:r>
          </a:p>
          <a:p>
            <a:pPr marL="285750" indent="-285750">
              <a:buFont typeface="Arial" pitchFamily="34" charset="0"/>
              <a:buChar char="•"/>
            </a:pPr>
            <a:r>
              <a:rPr lang="en-US" i="1" dirty="0" smtClean="0">
                <a:latin typeface="Times New Roman" pitchFamily="18" charset="0"/>
                <a:cs typeface="Times New Roman" pitchFamily="18" charset="0"/>
              </a:rPr>
              <a:t>Syria</a:t>
            </a:r>
          </a:p>
          <a:p>
            <a:pPr marL="285750" indent="-285750">
              <a:buFont typeface="Arial" pitchFamily="34" charset="0"/>
              <a:buChar char="•"/>
            </a:pPr>
            <a:r>
              <a:rPr lang="en-US" i="1" dirty="0" smtClean="0">
                <a:latin typeface="Times New Roman" pitchFamily="18" charset="0"/>
                <a:cs typeface="Times New Roman" pitchFamily="18" charset="0"/>
              </a:rPr>
              <a:t>The Philistines</a:t>
            </a:r>
          </a:p>
          <a:p>
            <a:pPr marL="285750" indent="-285750">
              <a:buFont typeface="Arial" pitchFamily="34" charset="0"/>
              <a:buChar char="•"/>
            </a:pPr>
            <a:r>
              <a:rPr lang="en-US" i="1" dirty="0" smtClean="0">
                <a:latin typeface="Times New Roman" pitchFamily="18" charset="0"/>
                <a:cs typeface="Times New Roman" pitchFamily="18" charset="0"/>
              </a:rPr>
              <a:t>The Small States Across the Jordan</a:t>
            </a:r>
          </a:p>
          <a:p>
            <a:pPr marL="742950" lvl="1" indent="-285750">
              <a:buFont typeface="Arial" pitchFamily="34" charset="0"/>
              <a:buChar char="•"/>
            </a:pPr>
            <a:r>
              <a:rPr lang="en-US" i="1" dirty="0">
                <a:latin typeface="Times New Roman" pitchFamily="18" charset="0"/>
                <a:cs typeface="Times New Roman" pitchFamily="18" charset="0"/>
              </a:rPr>
              <a:t>Moab – Edom – Ammon - </a:t>
            </a:r>
            <a:r>
              <a:rPr lang="en-US" i="1" dirty="0" smtClean="0">
                <a:latin typeface="Times New Roman" pitchFamily="18" charset="0"/>
                <a:cs typeface="Times New Roman" pitchFamily="18" charset="0"/>
              </a:rPr>
              <a:t>Gilead</a:t>
            </a:r>
            <a:endParaRPr lang="en-US" i="1" dirty="0">
              <a:latin typeface="Times New Roman" pitchFamily="18" charset="0"/>
              <a:cs typeface="Times New Roman" pitchFamily="18" charset="0"/>
            </a:endParaRPr>
          </a:p>
        </p:txBody>
      </p:sp>
      <p:sp>
        <p:nvSpPr>
          <p:cNvPr id="7" name="TextBox 6"/>
          <p:cNvSpPr txBox="1"/>
          <p:nvPr/>
        </p:nvSpPr>
        <p:spPr>
          <a:xfrm>
            <a:off x="177800" y="1587500"/>
            <a:ext cx="4470400" cy="461665"/>
          </a:xfrm>
          <a:prstGeom prst="rect">
            <a:avLst/>
          </a:prstGeom>
          <a:noFill/>
        </p:spPr>
        <p:txBody>
          <a:bodyPr wrap="square" rtlCol="0">
            <a:spAutoFit/>
          </a:bodyPr>
          <a:lstStyle/>
          <a:p>
            <a:pPr algn="ctr"/>
            <a:r>
              <a:rPr lang="en-US" sz="2400" dirty="0" smtClean="0"/>
              <a:t>A Survey of the Semitic Peoples</a:t>
            </a:r>
          </a:p>
        </p:txBody>
      </p:sp>
      <p:sp>
        <p:nvSpPr>
          <p:cNvPr id="8" name="TextBox 7"/>
          <p:cNvSpPr txBox="1"/>
          <p:nvPr/>
        </p:nvSpPr>
        <p:spPr>
          <a:xfrm>
            <a:off x="228600" y="4557065"/>
            <a:ext cx="4152900" cy="461665"/>
          </a:xfrm>
          <a:prstGeom prst="rect">
            <a:avLst/>
          </a:prstGeom>
          <a:noFill/>
        </p:spPr>
        <p:txBody>
          <a:bodyPr wrap="square" rtlCol="0">
            <a:spAutoFit/>
          </a:bodyPr>
          <a:lstStyle/>
          <a:p>
            <a:r>
              <a:rPr lang="en-US" sz="2400" dirty="0" smtClean="0"/>
              <a:t>Distant Non-Semitic Neighbors </a:t>
            </a:r>
            <a:endParaRPr lang="en-US" sz="2400" dirty="0"/>
          </a:p>
        </p:txBody>
      </p:sp>
      <p:sp>
        <p:nvSpPr>
          <p:cNvPr id="9" name="TextBox 8"/>
          <p:cNvSpPr txBox="1"/>
          <p:nvPr/>
        </p:nvSpPr>
        <p:spPr>
          <a:xfrm>
            <a:off x="228600" y="5023195"/>
            <a:ext cx="32004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itchFamily="34" charset="0"/>
              <a:buChar char="•"/>
            </a:pPr>
            <a:r>
              <a:rPr lang="en-US" i="1" dirty="0" smtClean="0">
                <a:latin typeface="Times New Roman" pitchFamily="18" charset="0"/>
                <a:cs typeface="Times New Roman" pitchFamily="18" charset="0"/>
              </a:rPr>
              <a:t>The Hittites</a:t>
            </a:r>
          </a:p>
          <a:p>
            <a:pPr marL="285750" indent="-285750">
              <a:buFont typeface="Arial" pitchFamily="34" charset="0"/>
              <a:buChar char="•"/>
            </a:pPr>
            <a:r>
              <a:rPr lang="en-US" i="1" dirty="0" smtClean="0">
                <a:latin typeface="Times New Roman" pitchFamily="18" charset="0"/>
                <a:cs typeface="Times New Roman" pitchFamily="18" charset="0"/>
              </a:rPr>
              <a:t>Persia</a:t>
            </a:r>
          </a:p>
          <a:p>
            <a:pPr marL="285750" indent="-285750">
              <a:buFont typeface="Arial" pitchFamily="34" charset="0"/>
              <a:buChar char="•"/>
            </a:pPr>
            <a:r>
              <a:rPr lang="en-US" i="1" dirty="0" smtClean="0">
                <a:latin typeface="Times New Roman" pitchFamily="18" charset="0"/>
                <a:cs typeface="Times New Roman" pitchFamily="18" charset="0"/>
              </a:rPr>
              <a:t>Greece</a:t>
            </a:r>
          </a:p>
        </p:txBody>
      </p:sp>
    </p:spTree>
    <p:extLst>
      <p:ext uri="{BB962C8B-B14F-4D97-AF65-F5344CB8AC3E}">
        <p14:creationId xmlns:p14="http://schemas.microsoft.com/office/powerpoint/2010/main" val="1974794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2: The People &amp; Lands of the OT</a:t>
            </a: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097" t="9682" r="7024" b="8672"/>
          <a:stretch/>
        </p:blipFill>
        <p:spPr>
          <a:xfrm>
            <a:off x="4648200" y="2049165"/>
            <a:ext cx="4138415" cy="3810000"/>
          </a:xfrm>
        </p:spPr>
      </p:pic>
      <p:sp>
        <p:nvSpPr>
          <p:cNvPr id="4" name="Slide Number Placeholder 3"/>
          <p:cNvSpPr>
            <a:spLocks noGrp="1"/>
          </p:cNvSpPr>
          <p:nvPr>
            <p:ph type="sldNum" sz="quarter" idx="12"/>
          </p:nvPr>
        </p:nvSpPr>
        <p:spPr/>
        <p:txBody>
          <a:bodyPr/>
          <a:lstStyle/>
          <a:p>
            <a:fld id="{907FA729-E57F-4612-A45D-F9B66B2173E3}" type="slidenum">
              <a:rPr lang="en-US" smtClean="0"/>
              <a:t>25</a:t>
            </a:fld>
            <a:endParaRPr lang="en-US"/>
          </a:p>
        </p:txBody>
      </p:sp>
      <p:sp>
        <p:nvSpPr>
          <p:cNvPr id="5" name="TextBox 4"/>
          <p:cNvSpPr txBox="1"/>
          <p:nvPr/>
        </p:nvSpPr>
        <p:spPr>
          <a:xfrm>
            <a:off x="304800" y="2057400"/>
            <a:ext cx="4013200" cy="23083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itchFamily="34" charset="0"/>
              <a:buChar char="•"/>
            </a:pPr>
            <a:r>
              <a:rPr lang="en-US" i="1" dirty="0" smtClean="0">
                <a:latin typeface="Times New Roman" pitchFamily="18" charset="0"/>
                <a:cs typeface="Times New Roman" pitchFamily="18" charset="0"/>
              </a:rPr>
              <a:t>Sumer</a:t>
            </a:r>
          </a:p>
          <a:p>
            <a:pPr marL="285750" indent="-285750">
              <a:buFont typeface="Arial" pitchFamily="34" charset="0"/>
              <a:buChar char="•"/>
            </a:pPr>
            <a:r>
              <a:rPr lang="en-US" i="1" dirty="0" smtClean="0">
                <a:latin typeface="Times New Roman" pitchFamily="18" charset="0"/>
                <a:cs typeface="Times New Roman" pitchFamily="18" charset="0"/>
              </a:rPr>
              <a:t>The </a:t>
            </a:r>
            <a:r>
              <a:rPr lang="en-US" i="1" dirty="0" err="1" smtClean="0">
                <a:latin typeface="Times New Roman" pitchFamily="18" charset="0"/>
                <a:cs typeface="Times New Roman" pitchFamily="18" charset="0"/>
              </a:rPr>
              <a:t>Akkadians</a:t>
            </a:r>
            <a:endParaRPr lang="en-US" i="1" dirty="0" smtClean="0">
              <a:latin typeface="Times New Roman" pitchFamily="18" charset="0"/>
              <a:cs typeface="Times New Roman" pitchFamily="18" charset="0"/>
            </a:endParaRPr>
          </a:p>
          <a:p>
            <a:pPr marL="285750" indent="-285750">
              <a:buFont typeface="Arial" pitchFamily="34" charset="0"/>
              <a:buChar char="•"/>
            </a:pPr>
            <a:r>
              <a:rPr lang="en-US" i="1" dirty="0" smtClean="0">
                <a:latin typeface="Times New Roman" pitchFamily="18" charset="0"/>
                <a:cs typeface="Times New Roman" pitchFamily="18" charset="0"/>
              </a:rPr>
              <a:t>Babylon</a:t>
            </a:r>
          </a:p>
          <a:p>
            <a:pPr marL="285750" indent="-285750">
              <a:buFont typeface="Arial" pitchFamily="34" charset="0"/>
              <a:buChar char="•"/>
            </a:pPr>
            <a:r>
              <a:rPr lang="en-US" i="1" dirty="0" smtClean="0">
                <a:latin typeface="Times New Roman" pitchFamily="18" charset="0"/>
                <a:cs typeface="Times New Roman" pitchFamily="18" charset="0"/>
              </a:rPr>
              <a:t>Assyria</a:t>
            </a:r>
          </a:p>
          <a:p>
            <a:pPr marL="285750" indent="-285750">
              <a:buFont typeface="Arial" pitchFamily="34" charset="0"/>
              <a:buChar char="•"/>
            </a:pPr>
            <a:r>
              <a:rPr lang="en-US" i="1" dirty="0" smtClean="0">
                <a:latin typeface="Times New Roman" pitchFamily="18" charset="0"/>
                <a:cs typeface="Times New Roman" pitchFamily="18" charset="0"/>
              </a:rPr>
              <a:t>Syria</a:t>
            </a:r>
          </a:p>
          <a:p>
            <a:pPr marL="285750" indent="-285750">
              <a:buFont typeface="Arial" pitchFamily="34" charset="0"/>
              <a:buChar char="•"/>
            </a:pPr>
            <a:r>
              <a:rPr lang="en-US" i="1" dirty="0" smtClean="0">
                <a:latin typeface="Times New Roman" pitchFamily="18" charset="0"/>
                <a:cs typeface="Times New Roman" pitchFamily="18" charset="0"/>
              </a:rPr>
              <a:t>The Philistines</a:t>
            </a:r>
          </a:p>
          <a:p>
            <a:pPr marL="285750" indent="-285750">
              <a:buFont typeface="Arial" pitchFamily="34" charset="0"/>
              <a:buChar char="•"/>
            </a:pPr>
            <a:r>
              <a:rPr lang="en-US" i="1" dirty="0" smtClean="0">
                <a:latin typeface="Times New Roman" pitchFamily="18" charset="0"/>
                <a:cs typeface="Times New Roman" pitchFamily="18" charset="0"/>
              </a:rPr>
              <a:t>The Small States Across the Jordan</a:t>
            </a:r>
          </a:p>
          <a:p>
            <a:pPr marL="742950" lvl="1" indent="-285750">
              <a:buFont typeface="Arial" pitchFamily="34" charset="0"/>
              <a:buChar char="•"/>
            </a:pPr>
            <a:r>
              <a:rPr lang="en-US" i="1" dirty="0" smtClean="0">
                <a:latin typeface="Times New Roman" pitchFamily="18" charset="0"/>
                <a:cs typeface="Times New Roman" pitchFamily="18" charset="0"/>
              </a:rPr>
              <a:t>Moab – Edom – Ammon - Gilead</a:t>
            </a:r>
            <a:endParaRPr lang="en-US" i="1" dirty="0">
              <a:latin typeface="Times New Roman" pitchFamily="18" charset="0"/>
              <a:cs typeface="Times New Roman" pitchFamily="18" charset="0"/>
            </a:endParaRPr>
          </a:p>
        </p:txBody>
      </p:sp>
      <p:sp>
        <p:nvSpPr>
          <p:cNvPr id="7" name="TextBox 6"/>
          <p:cNvSpPr txBox="1"/>
          <p:nvPr/>
        </p:nvSpPr>
        <p:spPr>
          <a:xfrm>
            <a:off x="177800" y="1587500"/>
            <a:ext cx="4470400" cy="461665"/>
          </a:xfrm>
          <a:prstGeom prst="rect">
            <a:avLst/>
          </a:prstGeom>
          <a:noFill/>
        </p:spPr>
        <p:txBody>
          <a:bodyPr wrap="square" rtlCol="0">
            <a:spAutoFit/>
          </a:bodyPr>
          <a:lstStyle/>
          <a:p>
            <a:pPr algn="ctr"/>
            <a:r>
              <a:rPr lang="en-US" sz="2400" dirty="0" smtClean="0"/>
              <a:t>A Survey of the Semitic Peoples</a:t>
            </a:r>
          </a:p>
        </p:txBody>
      </p:sp>
      <p:sp>
        <p:nvSpPr>
          <p:cNvPr id="8" name="TextBox 7"/>
          <p:cNvSpPr txBox="1"/>
          <p:nvPr/>
        </p:nvSpPr>
        <p:spPr>
          <a:xfrm>
            <a:off x="165100" y="4580780"/>
            <a:ext cx="4152900" cy="461665"/>
          </a:xfrm>
          <a:prstGeom prst="rect">
            <a:avLst/>
          </a:prstGeom>
          <a:noFill/>
        </p:spPr>
        <p:txBody>
          <a:bodyPr wrap="square" rtlCol="0">
            <a:spAutoFit/>
          </a:bodyPr>
          <a:lstStyle/>
          <a:p>
            <a:r>
              <a:rPr lang="en-US" sz="2400" dirty="0" smtClean="0"/>
              <a:t>Distant Non-Semitic Neighbors </a:t>
            </a:r>
            <a:endParaRPr lang="en-US" sz="2400" dirty="0"/>
          </a:p>
        </p:txBody>
      </p:sp>
      <p:sp>
        <p:nvSpPr>
          <p:cNvPr id="9" name="TextBox 8"/>
          <p:cNvSpPr txBox="1"/>
          <p:nvPr/>
        </p:nvSpPr>
        <p:spPr>
          <a:xfrm>
            <a:off x="355600" y="5181600"/>
            <a:ext cx="32004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itchFamily="34" charset="0"/>
              <a:buChar char="•"/>
            </a:pPr>
            <a:r>
              <a:rPr lang="en-US" i="1" dirty="0" smtClean="0">
                <a:latin typeface="Times New Roman" pitchFamily="18" charset="0"/>
                <a:cs typeface="Times New Roman" pitchFamily="18" charset="0"/>
              </a:rPr>
              <a:t>The Hittites</a:t>
            </a:r>
          </a:p>
          <a:p>
            <a:pPr marL="285750" indent="-285750">
              <a:buFont typeface="Arial" pitchFamily="34" charset="0"/>
              <a:buChar char="•"/>
            </a:pPr>
            <a:r>
              <a:rPr lang="en-US" i="1" dirty="0" smtClean="0">
                <a:latin typeface="Times New Roman" pitchFamily="18" charset="0"/>
                <a:cs typeface="Times New Roman" pitchFamily="18" charset="0"/>
              </a:rPr>
              <a:t>Persia</a:t>
            </a:r>
          </a:p>
          <a:p>
            <a:pPr marL="285750" indent="-285750">
              <a:buFont typeface="Arial" pitchFamily="34" charset="0"/>
              <a:buChar char="•"/>
            </a:pPr>
            <a:r>
              <a:rPr lang="en-US" i="1" dirty="0" smtClean="0">
                <a:latin typeface="Times New Roman" pitchFamily="18" charset="0"/>
                <a:cs typeface="Times New Roman" pitchFamily="18" charset="0"/>
              </a:rPr>
              <a:t>Greece</a:t>
            </a:r>
          </a:p>
        </p:txBody>
      </p:sp>
    </p:spTree>
    <p:extLst>
      <p:ext uri="{BB962C8B-B14F-4D97-AF65-F5344CB8AC3E}">
        <p14:creationId xmlns:p14="http://schemas.microsoft.com/office/powerpoint/2010/main" val="769373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2: The People &amp; Lands of the OT</a:t>
            </a:r>
            <a:endParaRPr lang="en-US" dirty="0"/>
          </a:p>
        </p:txBody>
      </p:sp>
      <p:pic>
        <p:nvPicPr>
          <p:cNvPr id="15" name="Content Placeholder 1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1500" y="2205831"/>
            <a:ext cx="3810000" cy="3314700"/>
          </a:xfr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24500" y="2290413"/>
            <a:ext cx="2286000" cy="3145536"/>
          </a:xfrm>
        </p:spPr>
      </p:pic>
      <p:sp>
        <p:nvSpPr>
          <p:cNvPr id="4" name="Slide Number Placeholder 3"/>
          <p:cNvSpPr>
            <a:spLocks noGrp="1"/>
          </p:cNvSpPr>
          <p:nvPr>
            <p:ph type="sldNum" sz="quarter" idx="12"/>
          </p:nvPr>
        </p:nvSpPr>
        <p:spPr/>
        <p:txBody>
          <a:bodyPr/>
          <a:lstStyle/>
          <a:p>
            <a:fld id="{907FA729-E57F-4612-A45D-F9B66B2173E3}" type="slidenum">
              <a:rPr lang="en-US" smtClean="0"/>
              <a:t>26</a:t>
            </a:fld>
            <a:endParaRPr lang="en-US"/>
          </a:p>
        </p:txBody>
      </p:sp>
      <p:sp>
        <p:nvSpPr>
          <p:cNvPr id="5" name="TextBox 4"/>
          <p:cNvSpPr txBox="1"/>
          <p:nvPr/>
        </p:nvSpPr>
        <p:spPr>
          <a:xfrm>
            <a:off x="266700" y="1650999"/>
            <a:ext cx="20066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itchFamily="34" charset="0"/>
              <a:buChar char="•"/>
            </a:pPr>
            <a:r>
              <a:rPr lang="en-US" i="1" dirty="0" smtClean="0">
                <a:latin typeface="Times New Roman" pitchFamily="18" charset="0"/>
                <a:cs typeface="Times New Roman" pitchFamily="18" charset="0"/>
              </a:rPr>
              <a:t>Babylon</a:t>
            </a:r>
          </a:p>
        </p:txBody>
      </p:sp>
      <p:sp>
        <p:nvSpPr>
          <p:cNvPr id="14" name="TextBox 13"/>
          <p:cNvSpPr txBox="1"/>
          <p:nvPr/>
        </p:nvSpPr>
        <p:spPr>
          <a:xfrm>
            <a:off x="5486400" y="1818332"/>
            <a:ext cx="1905000" cy="369332"/>
          </a:xfrm>
          <a:prstGeom prst="rect">
            <a:avLst/>
          </a:prstGeom>
          <a:noFill/>
        </p:spPr>
        <p:txBody>
          <a:bodyPr wrap="square" rtlCol="0">
            <a:spAutoFit/>
          </a:bodyPr>
          <a:lstStyle/>
          <a:p>
            <a:r>
              <a:rPr lang="en-US" dirty="0" smtClean="0"/>
              <a:t>Ishtar Gate</a:t>
            </a:r>
            <a:endParaRPr lang="en-US" dirty="0"/>
          </a:p>
        </p:txBody>
      </p:sp>
      <p:sp>
        <p:nvSpPr>
          <p:cNvPr id="16" name="TextBox 15"/>
          <p:cNvSpPr txBox="1"/>
          <p:nvPr/>
        </p:nvSpPr>
        <p:spPr>
          <a:xfrm>
            <a:off x="685800" y="5715000"/>
            <a:ext cx="3429000" cy="381000"/>
          </a:xfrm>
          <a:prstGeom prst="rect">
            <a:avLst/>
          </a:prstGeom>
          <a:noFill/>
        </p:spPr>
        <p:txBody>
          <a:bodyPr wrap="square" rtlCol="0">
            <a:spAutoFit/>
          </a:bodyPr>
          <a:lstStyle/>
          <a:p>
            <a:r>
              <a:rPr lang="en-US" dirty="0" smtClean="0"/>
              <a:t>1792 BC </a:t>
            </a:r>
            <a:endParaRPr lang="en-US" dirty="0"/>
          </a:p>
        </p:txBody>
      </p:sp>
      <p:sp>
        <p:nvSpPr>
          <p:cNvPr id="17" name="Rectangle 16"/>
          <p:cNvSpPr/>
          <p:nvPr/>
        </p:nvSpPr>
        <p:spPr>
          <a:xfrm>
            <a:off x="2590800" y="5772834"/>
            <a:ext cx="5410200" cy="646331"/>
          </a:xfrm>
          <a:prstGeom prst="rect">
            <a:avLst/>
          </a:prstGeom>
        </p:spPr>
        <p:txBody>
          <a:bodyPr wrap="square">
            <a:spAutoFit/>
          </a:bodyPr>
          <a:lstStyle/>
          <a:p>
            <a:r>
              <a:rPr lang="en-US" dirty="0">
                <a:hlinkClick r:id="rId4"/>
              </a:rPr>
              <a:t>http://</a:t>
            </a:r>
            <a:r>
              <a:rPr lang="en-US" dirty="0" smtClean="0">
                <a:hlinkClick r:id="rId4"/>
              </a:rPr>
              <a:t>www.youtube.com/watch?v=JQIWDPTIYGk</a:t>
            </a:r>
            <a:endParaRPr lang="en-US" dirty="0" smtClean="0"/>
          </a:p>
          <a:p>
            <a:endParaRPr lang="en-US" dirty="0"/>
          </a:p>
        </p:txBody>
      </p:sp>
    </p:spTree>
    <p:extLst>
      <p:ext uri="{BB962C8B-B14F-4D97-AF65-F5344CB8AC3E}">
        <p14:creationId xmlns:p14="http://schemas.microsoft.com/office/powerpoint/2010/main" val="389649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2: The People &amp; Lands of the OT</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686" t="3825" r="5001"/>
          <a:stretch/>
        </p:blipFill>
        <p:spPr>
          <a:xfrm>
            <a:off x="4876800" y="1818332"/>
            <a:ext cx="3995583" cy="3820043"/>
          </a:xfrm>
        </p:spPr>
      </p:pic>
      <p:sp>
        <p:nvSpPr>
          <p:cNvPr id="3" name="Slide Number Placeholder 2"/>
          <p:cNvSpPr>
            <a:spLocks noGrp="1"/>
          </p:cNvSpPr>
          <p:nvPr>
            <p:ph type="sldNum" sz="quarter" idx="12"/>
          </p:nvPr>
        </p:nvSpPr>
        <p:spPr/>
        <p:txBody>
          <a:bodyPr/>
          <a:lstStyle/>
          <a:p>
            <a:fld id="{907FA729-E57F-4612-A45D-F9B66B2173E3}" type="slidenum">
              <a:rPr lang="en-US" smtClean="0"/>
              <a:t>27</a:t>
            </a:fld>
            <a:endParaRPr lang="en-US"/>
          </a:p>
        </p:txBody>
      </p:sp>
      <p:sp>
        <p:nvSpPr>
          <p:cNvPr id="5" name="TextBox 4"/>
          <p:cNvSpPr txBox="1"/>
          <p:nvPr/>
        </p:nvSpPr>
        <p:spPr>
          <a:xfrm>
            <a:off x="177800" y="1587500"/>
            <a:ext cx="4318000" cy="461665"/>
          </a:xfrm>
          <a:prstGeom prst="rect">
            <a:avLst/>
          </a:prstGeom>
          <a:noFill/>
        </p:spPr>
        <p:txBody>
          <a:bodyPr wrap="square" rtlCol="0">
            <a:spAutoFit/>
          </a:bodyPr>
          <a:lstStyle/>
          <a:p>
            <a:pPr algn="ctr"/>
            <a:r>
              <a:rPr lang="en-US" sz="2400" dirty="0" smtClean="0"/>
              <a:t>A Survey of the Semitic Peoples</a:t>
            </a:r>
          </a:p>
        </p:txBody>
      </p:sp>
      <p:sp>
        <p:nvSpPr>
          <p:cNvPr id="6" name="TextBox 5"/>
          <p:cNvSpPr txBox="1"/>
          <p:nvPr/>
        </p:nvSpPr>
        <p:spPr>
          <a:xfrm>
            <a:off x="165100" y="4642723"/>
            <a:ext cx="4152900" cy="461665"/>
          </a:xfrm>
          <a:prstGeom prst="rect">
            <a:avLst/>
          </a:prstGeom>
          <a:noFill/>
        </p:spPr>
        <p:txBody>
          <a:bodyPr wrap="square" rtlCol="0">
            <a:spAutoFit/>
          </a:bodyPr>
          <a:lstStyle/>
          <a:p>
            <a:r>
              <a:rPr lang="en-US" sz="2400" dirty="0" smtClean="0"/>
              <a:t>Distant Non-Semitic Neighbors </a:t>
            </a:r>
            <a:endParaRPr lang="en-US" sz="2400" dirty="0"/>
          </a:p>
        </p:txBody>
      </p:sp>
      <p:sp>
        <p:nvSpPr>
          <p:cNvPr id="7" name="TextBox 6"/>
          <p:cNvSpPr txBox="1"/>
          <p:nvPr/>
        </p:nvSpPr>
        <p:spPr>
          <a:xfrm>
            <a:off x="304800" y="2209800"/>
            <a:ext cx="40132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n-US" i="1" dirty="0" smtClean="0">
                <a:latin typeface="Times New Roman" pitchFamily="18" charset="0"/>
                <a:cs typeface="Times New Roman" pitchFamily="18" charset="0"/>
              </a:rPr>
              <a:t>Sumer</a:t>
            </a:r>
          </a:p>
          <a:p>
            <a:pPr marL="285750" indent="-285750">
              <a:buFont typeface="Arial" pitchFamily="34" charset="0"/>
              <a:buChar char="•"/>
            </a:pPr>
            <a:r>
              <a:rPr lang="en-US" i="1" dirty="0" smtClean="0">
                <a:latin typeface="Times New Roman" pitchFamily="18" charset="0"/>
                <a:cs typeface="Times New Roman" pitchFamily="18" charset="0"/>
              </a:rPr>
              <a:t>The </a:t>
            </a:r>
            <a:r>
              <a:rPr lang="en-US" i="1" dirty="0" err="1" smtClean="0">
                <a:latin typeface="Times New Roman" pitchFamily="18" charset="0"/>
                <a:cs typeface="Times New Roman" pitchFamily="18" charset="0"/>
              </a:rPr>
              <a:t>Akkadians</a:t>
            </a:r>
            <a:endParaRPr lang="en-US" i="1" dirty="0" smtClean="0">
              <a:latin typeface="Times New Roman" pitchFamily="18" charset="0"/>
              <a:cs typeface="Times New Roman" pitchFamily="18" charset="0"/>
            </a:endParaRPr>
          </a:p>
          <a:p>
            <a:pPr marL="285750" indent="-285750">
              <a:buFont typeface="Arial" pitchFamily="34" charset="0"/>
              <a:buChar char="•"/>
            </a:pPr>
            <a:r>
              <a:rPr lang="en-US" i="1" dirty="0" smtClean="0">
                <a:latin typeface="Times New Roman" pitchFamily="18" charset="0"/>
                <a:cs typeface="Times New Roman" pitchFamily="18" charset="0"/>
              </a:rPr>
              <a:t>Babylon</a:t>
            </a:r>
          </a:p>
          <a:p>
            <a:pPr marL="285750" indent="-285750">
              <a:buFont typeface="Arial" pitchFamily="34" charset="0"/>
              <a:buChar char="•"/>
            </a:pPr>
            <a:r>
              <a:rPr lang="en-US" i="1" dirty="0" smtClean="0">
                <a:latin typeface="Times New Roman" pitchFamily="18" charset="0"/>
                <a:cs typeface="Times New Roman" pitchFamily="18" charset="0"/>
              </a:rPr>
              <a:t>Assyria</a:t>
            </a:r>
          </a:p>
          <a:p>
            <a:pPr marL="285750" indent="-285750">
              <a:buFont typeface="Arial" pitchFamily="34" charset="0"/>
              <a:buChar char="•"/>
            </a:pPr>
            <a:r>
              <a:rPr lang="en-US" i="1" dirty="0" smtClean="0">
                <a:latin typeface="Times New Roman" pitchFamily="18" charset="0"/>
                <a:cs typeface="Times New Roman" pitchFamily="18" charset="0"/>
              </a:rPr>
              <a:t>Syria</a:t>
            </a:r>
          </a:p>
          <a:p>
            <a:pPr marL="285750" indent="-285750">
              <a:buFont typeface="Arial" pitchFamily="34" charset="0"/>
              <a:buChar char="•"/>
            </a:pPr>
            <a:r>
              <a:rPr lang="en-US" i="1" dirty="0" smtClean="0">
                <a:latin typeface="Times New Roman" pitchFamily="18" charset="0"/>
                <a:cs typeface="Times New Roman" pitchFamily="18" charset="0"/>
              </a:rPr>
              <a:t>The Philistines</a:t>
            </a:r>
          </a:p>
          <a:p>
            <a:pPr marL="285750" indent="-285750">
              <a:buFont typeface="Arial" pitchFamily="34" charset="0"/>
              <a:buChar char="•"/>
            </a:pPr>
            <a:r>
              <a:rPr lang="en-US" i="1" dirty="0" smtClean="0">
                <a:latin typeface="Times New Roman" pitchFamily="18" charset="0"/>
                <a:cs typeface="Times New Roman" pitchFamily="18" charset="0"/>
              </a:rPr>
              <a:t>The Small States Across the Jordan</a:t>
            </a:r>
          </a:p>
          <a:p>
            <a:pPr marL="742950" lvl="2" indent="-285750">
              <a:buFont typeface="Arial" pitchFamily="34" charset="0"/>
              <a:buChar char="•"/>
            </a:pPr>
            <a:r>
              <a:rPr lang="en-US" i="1" dirty="0">
                <a:latin typeface="Times New Roman" pitchFamily="18" charset="0"/>
                <a:cs typeface="Times New Roman" pitchFamily="18" charset="0"/>
              </a:rPr>
              <a:t>Moab – Edom – Ammon - </a:t>
            </a:r>
            <a:r>
              <a:rPr lang="en-US" i="1" dirty="0" smtClean="0">
                <a:latin typeface="Times New Roman" pitchFamily="18" charset="0"/>
                <a:cs typeface="Times New Roman" pitchFamily="18" charset="0"/>
              </a:rPr>
              <a:t>Gilead</a:t>
            </a:r>
            <a:endParaRPr lang="en-US" i="1" dirty="0">
              <a:latin typeface="Times New Roman" pitchFamily="18" charset="0"/>
              <a:cs typeface="Times New Roman" pitchFamily="18" charset="0"/>
            </a:endParaRPr>
          </a:p>
        </p:txBody>
      </p:sp>
      <p:sp>
        <p:nvSpPr>
          <p:cNvPr id="8" name="TextBox 7"/>
          <p:cNvSpPr txBox="1"/>
          <p:nvPr/>
        </p:nvSpPr>
        <p:spPr>
          <a:xfrm>
            <a:off x="342900" y="5181600"/>
            <a:ext cx="32004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itchFamily="34" charset="0"/>
              <a:buChar char="•"/>
            </a:pPr>
            <a:r>
              <a:rPr lang="en-US" i="1" dirty="0" smtClean="0">
                <a:latin typeface="Times New Roman" pitchFamily="18" charset="0"/>
                <a:cs typeface="Times New Roman" pitchFamily="18" charset="0"/>
              </a:rPr>
              <a:t>The Hittites</a:t>
            </a:r>
          </a:p>
          <a:p>
            <a:pPr marL="285750" indent="-285750">
              <a:buFont typeface="Arial" pitchFamily="34" charset="0"/>
              <a:buChar char="•"/>
            </a:pPr>
            <a:r>
              <a:rPr lang="en-US" i="1" dirty="0" smtClean="0">
                <a:latin typeface="Times New Roman" pitchFamily="18" charset="0"/>
                <a:cs typeface="Times New Roman" pitchFamily="18" charset="0"/>
              </a:rPr>
              <a:t>Persia</a:t>
            </a:r>
          </a:p>
          <a:p>
            <a:pPr marL="285750" indent="-285750">
              <a:buFont typeface="Arial" pitchFamily="34" charset="0"/>
              <a:buChar char="•"/>
            </a:pPr>
            <a:r>
              <a:rPr lang="en-US" i="1" dirty="0" smtClean="0">
                <a:latin typeface="Times New Roman" pitchFamily="18" charset="0"/>
                <a:cs typeface="Times New Roman" pitchFamily="18" charset="0"/>
              </a:rPr>
              <a:t>Greece</a:t>
            </a:r>
          </a:p>
        </p:txBody>
      </p:sp>
    </p:spTree>
    <p:extLst>
      <p:ext uri="{BB962C8B-B14F-4D97-AF65-F5344CB8AC3E}">
        <p14:creationId xmlns:p14="http://schemas.microsoft.com/office/powerpoint/2010/main" val="2597188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2: The People &amp; Lands of the OT</a:t>
            </a:r>
            <a:endParaRPr lang="en-US" dirty="0"/>
          </a:p>
        </p:txBody>
      </p:sp>
      <p:pic>
        <p:nvPicPr>
          <p:cNvPr id="13" name="Content Placeholder 1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343400" y="4114800"/>
            <a:ext cx="2999438" cy="2328208"/>
          </a:xfr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1200" y="1600200"/>
            <a:ext cx="2871736" cy="2322915"/>
          </a:xfrm>
        </p:spPr>
      </p:pic>
      <p:sp>
        <p:nvSpPr>
          <p:cNvPr id="3" name="Slide Number Placeholder 2"/>
          <p:cNvSpPr>
            <a:spLocks noGrp="1"/>
          </p:cNvSpPr>
          <p:nvPr>
            <p:ph type="sldNum" sz="quarter" idx="12"/>
          </p:nvPr>
        </p:nvSpPr>
        <p:spPr/>
        <p:txBody>
          <a:bodyPr/>
          <a:lstStyle/>
          <a:p>
            <a:fld id="{907FA729-E57F-4612-A45D-F9B66B2173E3}" type="slidenum">
              <a:rPr lang="en-US" smtClean="0"/>
              <a:t>28</a:t>
            </a:fld>
            <a:endParaRPr lang="en-US"/>
          </a:p>
        </p:txBody>
      </p:sp>
      <p:sp>
        <p:nvSpPr>
          <p:cNvPr id="15" name="TextBox 14"/>
          <p:cNvSpPr txBox="1"/>
          <p:nvPr/>
        </p:nvSpPr>
        <p:spPr>
          <a:xfrm>
            <a:off x="381000" y="1670564"/>
            <a:ext cx="20066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itchFamily="34" charset="0"/>
              <a:buChar char="•"/>
            </a:pPr>
            <a:r>
              <a:rPr lang="en-US" i="1" dirty="0" smtClean="0">
                <a:latin typeface="Times New Roman" pitchFamily="18" charset="0"/>
                <a:cs typeface="Times New Roman" pitchFamily="18" charset="0"/>
              </a:rPr>
              <a:t>Babylon</a:t>
            </a:r>
          </a:p>
        </p:txBody>
      </p:sp>
      <p:sp>
        <p:nvSpPr>
          <p:cNvPr id="18" name="TextBox 17"/>
          <p:cNvSpPr txBox="1"/>
          <p:nvPr/>
        </p:nvSpPr>
        <p:spPr>
          <a:xfrm>
            <a:off x="381000" y="2438400"/>
            <a:ext cx="374650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Font typeface="+mj-lt"/>
              <a:buAutoNum type="arabicPeriod"/>
            </a:pPr>
            <a:r>
              <a:rPr lang="en-US" sz="2000" dirty="0" smtClean="0">
                <a:latin typeface="Times New Roman" pitchFamily="18" charset="0"/>
                <a:cs typeface="Times New Roman" pitchFamily="18" charset="0"/>
              </a:rPr>
              <a:t>Mathematics</a:t>
            </a:r>
          </a:p>
          <a:p>
            <a:pPr marL="342900" indent="-342900">
              <a:buFont typeface="+mj-lt"/>
              <a:buAutoNum type="arabicPeriod"/>
            </a:pPr>
            <a:r>
              <a:rPr lang="en-US" sz="2000" dirty="0" smtClean="0">
                <a:latin typeface="Times New Roman" pitchFamily="18" charset="0"/>
                <a:cs typeface="Times New Roman" pitchFamily="18" charset="0"/>
              </a:rPr>
              <a:t>Agriculture Irrigation  </a:t>
            </a:r>
          </a:p>
          <a:p>
            <a:pPr marL="342900" indent="-342900">
              <a:buFont typeface="+mj-lt"/>
              <a:buAutoNum type="arabicPeriod"/>
            </a:pPr>
            <a:r>
              <a:rPr lang="en-US" sz="2000" dirty="0" smtClean="0">
                <a:latin typeface="Times New Roman" pitchFamily="18" charset="0"/>
                <a:cs typeface="Times New Roman" pitchFamily="18" charset="0"/>
              </a:rPr>
              <a:t>Euphrates &amp; Tigris</a:t>
            </a:r>
          </a:p>
          <a:p>
            <a:pPr marL="342900" indent="-342900">
              <a:buFont typeface="+mj-lt"/>
              <a:buAutoNum type="arabicPeriod"/>
            </a:pPr>
            <a:r>
              <a:rPr lang="en-US" sz="2000" dirty="0" smtClean="0">
                <a:latin typeface="Times New Roman" pitchFamily="18" charset="0"/>
                <a:cs typeface="Times New Roman" pitchFamily="18" charset="0"/>
              </a:rPr>
              <a:t>Medicine </a:t>
            </a:r>
          </a:p>
          <a:p>
            <a:pPr marL="342900" indent="-342900">
              <a:buFont typeface="+mj-lt"/>
              <a:buAutoNum type="arabicPeriod"/>
            </a:pPr>
            <a:r>
              <a:rPr lang="en-US" sz="2000" dirty="0" smtClean="0">
                <a:latin typeface="Times New Roman" pitchFamily="18" charset="0"/>
                <a:cs typeface="Times New Roman" pitchFamily="18" charset="0"/>
              </a:rPr>
              <a:t>Architecture </a:t>
            </a:r>
          </a:p>
          <a:p>
            <a:pPr marL="342900" indent="-342900">
              <a:buFont typeface="+mj-lt"/>
              <a:buAutoNum type="arabicPeriod"/>
            </a:pPr>
            <a:r>
              <a:rPr lang="en-US" sz="2000" dirty="0" smtClean="0">
                <a:latin typeface="Times New Roman" pitchFamily="18" charset="0"/>
                <a:cs typeface="Times New Roman" pitchFamily="18" charset="0"/>
              </a:rPr>
              <a:t>Hanging Gardens of Babylon </a:t>
            </a:r>
          </a:p>
        </p:txBody>
      </p:sp>
    </p:spTree>
    <p:extLst>
      <p:ext uri="{BB962C8B-B14F-4D97-AF65-F5344CB8AC3E}">
        <p14:creationId xmlns:p14="http://schemas.microsoft.com/office/powerpoint/2010/main" val="4085807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2: The People &amp; Lands of the OT</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503" t="4473" r="3963"/>
          <a:stretch/>
        </p:blipFill>
        <p:spPr>
          <a:xfrm>
            <a:off x="4835380" y="1818332"/>
            <a:ext cx="3880915" cy="4125268"/>
          </a:xfrm>
        </p:spPr>
      </p:pic>
      <p:sp>
        <p:nvSpPr>
          <p:cNvPr id="3" name="Slide Number Placeholder 2"/>
          <p:cNvSpPr>
            <a:spLocks noGrp="1"/>
          </p:cNvSpPr>
          <p:nvPr>
            <p:ph type="sldNum" sz="quarter" idx="12"/>
          </p:nvPr>
        </p:nvSpPr>
        <p:spPr/>
        <p:txBody>
          <a:bodyPr/>
          <a:lstStyle/>
          <a:p>
            <a:fld id="{907FA729-E57F-4612-A45D-F9B66B2173E3}" type="slidenum">
              <a:rPr lang="en-US" smtClean="0"/>
              <a:t>29</a:t>
            </a:fld>
            <a:endParaRPr lang="en-US"/>
          </a:p>
        </p:txBody>
      </p:sp>
      <p:sp>
        <p:nvSpPr>
          <p:cNvPr id="5" name="TextBox 4"/>
          <p:cNvSpPr txBox="1"/>
          <p:nvPr/>
        </p:nvSpPr>
        <p:spPr>
          <a:xfrm>
            <a:off x="304800" y="4724400"/>
            <a:ext cx="41529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Distant Non-Semitic Neighbors </a:t>
            </a:r>
            <a:endParaRPr lang="en-US" sz="2400" dirty="0">
              <a:latin typeface="Times New Roman" pitchFamily="18" charset="0"/>
              <a:cs typeface="Times New Roman" pitchFamily="18" charset="0"/>
            </a:endParaRPr>
          </a:p>
        </p:txBody>
      </p:sp>
      <p:sp>
        <p:nvSpPr>
          <p:cNvPr id="6" name="TextBox 5"/>
          <p:cNvSpPr txBox="1"/>
          <p:nvPr/>
        </p:nvSpPr>
        <p:spPr>
          <a:xfrm>
            <a:off x="342900" y="5410200"/>
            <a:ext cx="32004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itchFamily="34" charset="0"/>
              <a:buChar char="•"/>
            </a:pPr>
            <a:r>
              <a:rPr lang="en-US" i="1" dirty="0" smtClean="0">
                <a:latin typeface="Times New Roman" pitchFamily="18" charset="0"/>
                <a:cs typeface="Times New Roman" pitchFamily="18" charset="0"/>
              </a:rPr>
              <a:t>The Hittites</a:t>
            </a:r>
          </a:p>
          <a:p>
            <a:pPr marL="285750" indent="-285750">
              <a:buFont typeface="Arial" pitchFamily="34" charset="0"/>
              <a:buChar char="•"/>
            </a:pPr>
            <a:r>
              <a:rPr lang="en-US" i="1" dirty="0" smtClean="0">
                <a:latin typeface="Times New Roman" pitchFamily="18" charset="0"/>
                <a:cs typeface="Times New Roman" pitchFamily="18" charset="0"/>
              </a:rPr>
              <a:t>Persia</a:t>
            </a:r>
          </a:p>
          <a:p>
            <a:pPr marL="285750" indent="-285750">
              <a:buFont typeface="Arial" pitchFamily="34" charset="0"/>
              <a:buChar char="•"/>
            </a:pPr>
            <a:r>
              <a:rPr lang="en-US" i="1" dirty="0" smtClean="0">
                <a:latin typeface="Times New Roman" pitchFamily="18" charset="0"/>
                <a:cs typeface="Times New Roman" pitchFamily="18" charset="0"/>
              </a:rPr>
              <a:t>Greece</a:t>
            </a:r>
          </a:p>
        </p:txBody>
      </p:sp>
      <p:sp>
        <p:nvSpPr>
          <p:cNvPr id="7" name="TextBox 6"/>
          <p:cNvSpPr txBox="1"/>
          <p:nvPr/>
        </p:nvSpPr>
        <p:spPr>
          <a:xfrm>
            <a:off x="304800" y="2209800"/>
            <a:ext cx="4013200" cy="23083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itchFamily="34" charset="0"/>
              <a:buChar char="•"/>
            </a:pPr>
            <a:r>
              <a:rPr lang="en-US" i="1" dirty="0" smtClean="0">
                <a:latin typeface="Times New Roman" pitchFamily="18" charset="0"/>
                <a:cs typeface="Times New Roman" pitchFamily="18" charset="0"/>
              </a:rPr>
              <a:t>Sumer</a:t>
            </a:r>
          </a:p>
          <a:p>
            <a:pPr marL="285750" indent="-285750">
              <a:buFont typeface="Arial" pitchFamily="34" charset="0"/>
              <a:buChar char="•"/>
            </a:pPr>
            <a:r>
              <a:rPr lang="en-US" i="1" dirty="0" smtClean="0">
                <a:latin typeface="Times New Roman" pitchFamily="18" charset="0"/>
                <a:cs typeface="Times New Roman" pitchFamily="18" charset="0"/>
              </a:rPr>
              <a:t>The </a:t>
            </a:r>
            <a:r>
              <a:rPr lang="en-US" i="1" dirty="0" err="1" smtClean="0">
                <a:latin typeface="Times New Roman" pitchFamily="18" charset="0"/>
                <a:cs typeface="Times New Roman" pitchFamily="18" charset="0"/>
              </a:rPr>
              <a:t>Akkadians</a:t>
            </a:r>
            <a:endParaRPr lang="en-US" i="1" dirty="0" smtClean="0">
              <a:latin typeface="Times New Roman" pitchFamily="18" charset="0"/>
              <a:cs typeface="Times New Roman" pitchFamily="18" charset="0"/>
            </a:endParaRPr>
          </a:p>
          <a:p>
            <a:pPr marL="285750" indent="-285750">
              <a:buFont typeface="Arial" pitchFamily="34" charset="0"/>
              <a:buChar char="•"/>
            </a:pPr>
            <a:r>
              <a:rPr lang="en-US" i="1" dirty="0" smtClean="0">
                <a:latin typeface="Times New Roman" pitchFamily="18" charset="0"/>
                <a:cs typeface="Times New Roman" pitchFamily="18" charset="0"/>
              </a:rPr>
              <a:t>Babylon</a:t>
            </a:r>
          </a:p>
          <a:p>
            <a:pPr marL="285750" indent="-285750">
              <a:buFont typeface="Arial" pitchFamily="34" charset="0"/>
              <a:buChar char="•"/>
            </a:pPr>
            <a:r>
              <a:rPr lang="en-US" i="1" dirty="0" smtClean="0">
                <a:latin typeface="Times New Roman" pitchFamily="18" charset="0"/>
                <a:cs typeface="Times New Roman" pitchFamily="18" charset="0"/>
              </a:rPr>
              <a:t>Assyria</a:t>
            </a:r>
          </a:p>
          <a:p>
            <a:pPr marL="285750" indent="-285750">
              <a:buFont typeface="Arial" pitchFamily="34" charset="0"/>
              <a:buChar char="•"/>
            </a:pPr>
            <a:r>
              <a:rPr lang="en-US" i="1" dirty="0" smtClean="0">
                <a:latin typeface="Times New Roman" pitchFamily="18" charset="0"/>
                <a:cs typeface="Times New Roman" pitchFamily="18" charset="0"/>
              </a:rPr>
              <a:t>Syria</a:t>
            </a:r>
          </a:p>
          <a:p>
            <a:pPr marL="285750" indent="-285750">
              <a:buFont typeface="Arial" pitchFamily="34" charset="0"/>
              <a:buChar char="•"/>
            </a:pPr>
            <a:r>
              <a:rPr lang="en-US" i="1" dirty="0" smtClean="0">
                <a:latin typeface="Times New Roman" pitchFamily="18" charset="0"/>
                <a:cs typeface="Times New Roman" pitchFamily="18" charset="0"/>
              </a:rPr>
              <a:t>The Philistines</a:t>
            </a:r>
          </a:p>
          <a:p>
            <a:pPr marL="285750" indent="-285750">
              <a:buFont typeface="Arial" pitchFamily="34" charset="0"/>
              <a:buChar char="•"/>
            </a:pPr>
            <a:r>
              <a:rPr lang="en-US" i="1" dirty="0" smtClean="0">
                <a:latin typeface="Times New Roman" pitchFamily="18" charset="0"/>
                <a:cs typeface="Times New Roman" pitchFamily="18" charset="0"/>
              </a:rPr>
              <a:t>The Small States Across the Jordan</a:t>
            </a:r>
          </a:p>
          <a:p>
            <a:pPr marL="742950" lvl="1" indent="-285750">
              <a:buFont typeface="Arial" pitchFamily="34" charset="0"/>
              <a:buChar char="•"/>
            </a:pPr>
            <a:r>
              <a:rPr lang="en-US" i="1" dirty="0">
                <a:latin typeface="Times New Roman" pitchFamily="18" charset="0"/>
                <a:cs typeface="Times New Roman" pitchFamily="18" charset="0"/>
              </a:rPr>
              <a:t>Moab – Edom – Ammon - </a:t>
            </a:r>
            <a:r>
              <a:rPr lang="en-US" i="1" dirty="0" smtClean="0">
                <a:latin typeface="Times New Roman" pitchFamily="18" charset="0"/>
                <a:cs typeface="Times New Roman" pitchFamily="18" charset="0"/>
              </a:rPr>
              <a:t>Gilead</a:t>
            </a:r>
            <a:endParaRPr lang="en-US" i="1" dirty="0">
              <a:latin typeface="Times New Roman" pitchFamily="18" charset="0"/>
              <a:cs typeface="Times New Roman" pitchFamily="18" charset="0"/>
            </a:endParaRPr>
          </a:p>
        </p:txBody>
      </p:sp>
      <p:sp>
        <p:nvSpPr>
          <p:cNvPr id="8" name="TextBox 7"/>
          <p:cNvSpPr txBox="1"/>
          <p:nvPr/>
        </p:nvSpPr>
        <p:spPr>
          <a:xfrm>
            <a:off x="241300" y="1591965"/>
            <a:ext cx="42164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 Survey of the Semitic Peoples</a:t>
            </a:r>
          </a:p>
        </p:txBody>
      </p:sp>
    </p:spTree>
    <p:extLst>
      <p:ext uri="{BB962C8B-B14F-4D97-AF65-F5344CB8AC3E}">
        <p14:creationId xmlns:p14="http://schemas.microsoft.com/office/powerpoint/2010/main" val="2953466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Introducing The Old Testament</a:t>
            </a:r>
            <a:endParaRPr lang="en-US" dirty="0"/>
          </a:p>
        </p:txBody>
      </p:sp>
      <p:sp>
        <p:nvSpPr>
          <p:cNvPr id="3" name="TextBox 2"/>
          <p:cNvSpPr txBox="1"/>
          <p:nvPr/>
        </p:nvSpPr>
        <p:spPr>
          <a:xfrm>
            <a:off x="342900" y="2362200"/>
            <a:ext cx="8534400"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n-US" sz="2800" dirty="0" smtClean="0">
                <a:latin typeface="Times New Roman" pitchFamily="18" charset="0"/>
                <a:cs typeface="Times New Roman" pitchFamily="18" charset="0"/>
              </a:rPr>
              <a:t>What is the Bible?</a:t>
            </a:r>
          </a:p>
          <a:p>
            <a:pPr marL="342900" indent="-342900">
              <a:buAutoNum type="arabicPeriod"/>
            </a:pPr>
            <a:r>
              <a:rPr lang="en-US" sz="2800" dirty="0" smtClean="0">
                <a:latin typeface="Times New Roman" pitchFamily="18" charset="0"/>
                <a:cs typeface="Times New Roman" pitchFamily="18" charset="0"/>
              </a:rPr>
              <a:t>Divine Revelation</a:t>
            </a:r>
          </a:p>
          <a:p>
            <a:pPr marL="342900" indent="-342900">
              <a:buAutoNum type="arabicPeriod"/>
            </a:pPr>
            <a:r>
              <a:rPr lang="en-US" sz="2800" dirty="0" smtClean="0">
                <a:latin typeface="Times New Roman" pitchFamily="18" charset="0"/>
                <a:cs typeface="Times New Roman" pitchFamily="18" charset="0"/>
              </a:rPr>
              <a:t>The Nature of the Old Testament</a:t>
            </a:r>
          </a:p>
          <a:p>
            <a:pPr marL="342900" indent="-342900">
              <a:buAutoNum type="arabicPeriod"/>
            </a:pPr>
            <a:r>
              <a:rPr lang="en-US" sz="2800" dirty="0" smtClean="0">
                <a:latin typeface="Times New Roman" pitchFamily="18" charset="0"/>
                <a:cs typeface="Times New Roman" pitchFamily="18" charset="0"/>
              </a:rPr>
              <a:t>The Books of the Old Testament</a:t>
            </a:r>
          </a:p>
          <a:p>
            <a:pPr marL="342900" indent="-342900">
              <a:buAutoNum type="arabicPeriod"/>
            </a:pPr>
            <a:r>
              <a:rPr lang="en-US" sz="2800" dirty="0" smtClean="0">
                <a:latin typeface="Times New Roman" pitchFamily="18" charset="0"/>
                <a:cs typeface="Times New Roman" pitchFamily="18" charset="0"/>
              </a:rPr>
              <a:t>The Canon and Deuterocanonical Books</a:t>
            </a:r>
          </a:p>
          <a:p>
            <a:pPr marL="342900" indent="-342900">
              <a:buAutoNum type="arabicPeriod"/>
            </a:pPr>
            <a:r>
              <a:rPr lang="en-US" sz="2800" dirty="0" smtClean="0">
                <a:latin typeface="Times New Roman" pitchFamily="18" charset="0"/>
                <a:cs typeface="Times New Roman" pitchFamily="18" charset="0"/>
              </a:rPr>
              <a:t>The Term “Old Testament”</a:t>
            </a:r>
          </a:p>
          <a:p>
            <a:pPr marL="342900" indent="-342900">
              <a:buAutoNum type="arabicPeriod"/>
            </a:pPr>
            <a:r>
              <a:rPr lang="en-US" sz="2800" dirty="0" smtClean="0">
                <a:latin typeface="Times New Roman" pitchFamily="18" charset="0"/>
                <a:cs typeface="Times New Roman" pitchFamily="18" charset="0"/>
              </a:rPr>
              <a:t>Brief Survey of the Total Picture of the Old Testament</a:t>
            </a:r>
          </a:p>
          <a:p>
            <a:pPr marL="342900" indent="-342900">
              <a:buAutoNum type="arabicPeriod"/>
            </a:pPr>
            <a:r>
              <a:rPr lang="en-US" sz="2800" dirty="0" smtClean="0">
                <a:latin typeface="Times New Roman" pitchFamily="18" charset="0"/>
                <a:cs typeface="Times New Roman" pitchFamily="18" charset="0"/>
              </a:rPr>
              <a:t>How to Use This Textbook</a:t>
            </a:r>
            <a:endParaRPr lang="en-US" sz="2800" dirty="0">
              <a:latin typeface="Times New Roman" pitchFamily="18" charset="0"/>
              <a:cs typeface="Times New Roman" pitchFamily="18" charset="0"/>
            </a:endParaRPr>
          </a:p>
        </p:txBody>
      </p:sp>
      <p:sp>
        <p:nvSpPr>
          <p:cNvPr id="4" name="TextBox 3"/>
          <p:cNvSpPr txBox="1"/>
          <p:nvPr/>
        </p:nvSpPr>
        <p:spPr>
          <a:xfrm>
            <a:off x="2057400" y="1600200"/>
            <a:ext cx="510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Overview of Chapter</a:t>
            </a:r>
            <a:endParaRPr lang="en-US" sz="32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907FA729-E57F-4612-A45D-F9B66B2173E3}" type="slidenum">
              <a:rPr lang="en-US" smtClean="0"/>
              <a:t>3</a:t>
            </a:fld>
            <a:endParaRPr lang="en-US"/>
          </a:p>
        </p:txBody>
      </p:sp>
    </p:spTree>
    <p:extLst>
      <p:ext uri="{BB962C8B-B14F-4D97-AF65-F5344CB8AC3E}">
        <p14:creationId xmlns:p14="http://schemas.microsoft.com/office/powerpoint/2010/main" val="1754039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The People &amp; Lands of the OT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2522" y="2133600"/>
            <a:ext cx="5578956" cy="3414412"/>
          </a:xfrm>
        </p:spPr>
      </p:pic>
      <p:sp>
        <p:nvSpPr>
          <p:cNvPr id="3" name="Slide Number Placeholder 2"/>
          <p:cNvSpPr>
            <a:spLocks noGrp="1"/>
          </p:cNvSpPr>
          <p:nvPr>
            <p:ph type="sldNum" sz="quarter" idx="12"/>
          </p:nvPr>
        </p:nvSpPr>
        <p:spPr/>
        <p:txBody>
          <a:bodyPr/>
          <a:lstStyle/>
          <a:p>
            <a:fld id="{907FA729-E57F-4612-A45D-F9B66B2173E3}" type="slidenum">
              <a:rPr lang="en-US" smtClean="0"/>
              <a:t>30</a:t>
            </a:fld>
            <a:endParaRPr lang="en-US"/>
          </a:p>
        </p:txBody>
      </p:sp>
      <p:sp>
        <p:nvSpPr>
          <p:cNvPr id="7" name="Rectangle 6"/>
          <p:cNvSpPr/>
          <p:nvPr/>
        </p:nvSpPr>
        <p:spPr>
          <a:xfrm>
            <a:off x="2362200" y="6019800"/>
            <a:ext cx="5334000" cy="461665"/>
          </a:xfrm>
          <a:prstGeom prst="rect">
            <a:avLst/>
          </a:prstGeom>
        </p:spPr>
        <p:txBody>
          <a:bodyPr wrap="square">
            <a:spAutoFit/>
          </a:bodyPr>
          <a:lstStyle/>
          <a:p>
            <a:r>
              <a:rPr lang="en-US" sz="1200" dirty="0">
                <a:latin typeface="Times New Roman" pitchFamily="18" charset="0"/>
                <a:cs typeface="Times New Roman" pitchFamily="18" charset="0"/>
                <a:hlinkClick r:id="rId3"/>
              </a:rPr>
              <a:t>http://</a:t>
            </a:r>
            <a:r>
              <a:rPr lang="en-US" sz="1200" dirty="0" smtClean="0">
                <a:latin typeface="Times New Roman" pitchFamily="18" charset="0"/>
                <a:cs typeface="Times New Roman" pitchFamily="18" charset="0"/>
                <a:hlinkClick r:id="rId3"/>
              </a:rPr>
              <a:t>www.preceptaustin.org/map%20of%20abrahams%20journey.gif</a:t>
            </a:r>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1235297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2: The People &amp; Lands of the OT</a:t>
            </a:r>
            <a:endParaRPr lang="en-US" dirty="0"/>
          </a:p>
        </p:txBody>
      </p:sp>
      <p:pic>
        <p:nvPicPr>
          <p:cNvPr id="11" name="Content Placeholder 10"/>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728399" y="1600200"/>
            <a:ext cx="3496202" cy="4525963"/>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18832" y="1600200"/>
            <a:ext cx="3497335" cy="4525963"/>
          </a:xfrm>
        </p:spPr>
      </p:pic>
      <p:sp>
        <p:nvSpPr>
          <p:cNvPr id="3" name="Slide Number Placeholder 2"/>
          <p:cNvSpPr>
            <a:spLocks noGrp="1"/>
          </p:cNvSpPr>
          <p:nvPr>
            <p:ph type="sldNum" sz="quarter" idx="12"/>
          </p:nvPr>
        </p:nvSpPr>
        <p:spPr/>
        <p:txBody>
          <a:bodyPr/>
          <a:lstStyle/>
          <a:p>
            <a:fld id="{907FA729-E57F-4612-A45D-F9B66B2173E3}" type="slidenum">
              <a:rPr lang="en-US" smtClean="0"/>
              <a:t>31</a:t>
            </a:fld>
            <a:endParaRPr lang="en-US"/>
          </a:p>
        </p:txBody>
      </p:sp>
    </p:spTree>
    <p:extLst>
      <p:ext uri="{BB962C8B-B14F-4D97-AF65-F5344CB8AC3E}">
        <p14:creationId xmlns:p14="http://schemas.microsoft.com/office/powerpoint/2010/main" val="1958065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3: Archaeology &amp; the Old Testament</a:t>
            </a:r>
            <a:endParaRPr lang="en-US" dirty="0"/>
          </a:p>
        </p:txBody>
      </p:sp>
      <p:pic>
        <p:nvPicPr>
          <p:cNvPr id="3075" name="Picture 3" descr="C:\Users\Owner\AppData\Local\Microsoft\Windows\Temporary Internet Files\Content.IE5\CFP1GATT\MP900402766[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415169" y="2297386"/>
            <a:ext cx="2504661" cy="313159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907FA729-E57F-4612-A45D-F9B66B2173E3}" type="slidenum">
              <a:rPr lang="en-US" smtClean="0"/>
              <a:t>32</a:t>
            </a:fld>
            <a:endParaRPr lang="en-US"/>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39507" y="1600200"/>
            <a:ext cx="2873986" cy="4525963"/>
          </a:xfrm>
        </p:spPr>
      </p:pic>
      <p:sp>
        <p:nvSpPr>
          <p:cNvPr id="6" name="TextBox 5"/>
          <p:cNvSpPr txBox="1"/>
          <p:nvPr/>
        </p:nvSpPr>
        <p:spPr>
          <a:xfrm>
            <a:off x="3962400" y="3048000"/>
            <a:ext cx="1219200" cy="646331"/>
          </a:xfrm>
          <a:prstGeom prst="rect">
            <a:avLst/>
          </a:prstGeom>
          <a:noFill/>
        </p:spPr>
        <p:txBody>
          <a:bodyPr wrap="square" rtlCol="0">
            <a:spAutoFit/>
          </a:bodyPr>
          <a:lstStyle/>
          <a:p>
            <a:r>
              <a:rPr lang="en-US" dirty="0" err="1" smtClean="0"/>
              <a:t>Pietradi</a:t>
            </a:r>
            <a:r>
              <a:rPr lang="en-US" dirty="0" smtClean="0"/>
              <a:t> Palermo</a:t>
            </a:r>
            <a:endParaRPr lang="en-US" dirty="0"/>
          </a:p>
        </p:txBody>
      </p:sp>
    </p:spTree>
    <p:extLst>
      <p:ext uri="{BB962C8B-B14F-4D97-AF65-F5344CB8AC3E}">
        <p14:creationId xmlns:p14="http://schemas.microsoft.com/office/powerpoint/2010/main" val="636189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3: Archaeology &amp; the Old Testament</a:t>
            </a:r>
            <a:endParaRPr lang="en-US" dirty="0"/>
          </a:p>
        </p:txBody>
      </p:sp>
      <p:pic>
        <p:nvPicPr>
          <p:cNvPr id="17" name="Content Placeholder 1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410200" y="1905000"/>
            <a:ext cx="3354750" cy="2209941"/>
          </a:xfrm>
        </p:spPr>
      </p:pic>
      <p:sp>
        <p:nvSpPr>
          <p:cNvPr id="3" name="Slide Number Placeholder 2"/>
          <p:cNvSpPr>
            <a:spLocks noGrp="1"/>
          </p:cNvSpPr>
          <p:nvPr>
            <p:ph type="sldNum" sz="quarter" idx="12"/>
          </p:nvPr>
        </p:nvSpPr>
        <p:spPr/>
        <p:txBody>
          <a:bodyPr/>
          <a:lstStyle/>
          <a:p>
            <a:fld id="{907FA729-E57F-4612-A45D-F9B66B2173E3}" type="slidenum">
              <a:rPr lang="en-US" smtClean="0"/>
              <a:t>33</a:t>
            </a:fld>
            <a:endParaRPr lang="en-US"/>
          </a:p>
        </p:txBody>
      </p:sp>
      <p:sp>
        <p:nvSpPr>
          <p:cNvPr id="7" name="TextBox 6"/>
          <p:cNvSpPr txBox="1"/>
          <p:nvPr/>
        </p:nvSpPr>
        <p:spPr>
          <a:xfrm>
            <a:off x="368300" y="1905000"/>
            <a:ext cx="5270500" cy="3729226"/>
          </a:xfrm>
          <a:prstGeom prst="rect">
            <a:avLst/>
          </a:prstGeom>
          <a:noFill/>
        </p:spPr>
        <p:txBody>
          <a:bodyPr wrap="square" rtlCol="0">
            <a:spAutoFit/>
          </a:bodyPr>
          <a:lstStyle/>
          <a:p>
            <a:pPr marL="342900" indent="-342900">
              <a:lnSpc>
                <a:spcPct val="150000"/>
              </a:lnSpc>
              <a:buAutoNum type="arabicPeriod"/>
            </a:pPr>
            <a:r>
              <a:rPr lang="en-US" sz="2000" dirty="0" smtClean="0">
                <a:latin typeface="Times New Roman" pitchFamily="18" charset="0"/>
                <a:cs typeface="Times New Roman" pitchFamily="18" charset="0"/>
              </a:rPr>
              <a:t>What is Archaeology?</a:t>
            </a:r>
          </a:p>
          <a:p>
            <a:pPr marL="342900" indent="-342900">
              <a:lnSpc>
                <a:spcPct val="150000"/>
              </a:lnSpc>
              <a:buAutoNum type="arabicPeriod"/>
            </a:pPr>
            <a:r>
              <a:rPr lang="en-US" sz="2000" dirty="0" smtClean="0">
                <a:latin typeface="Times New Roman" pitchFamily="18" charset="0"/>
                <a:cs typeface="Times New Roman" pitchFamily="18" charset="0"/>
              </a:rPr>
              <a:t>The Method of Archaeology</a:t>
            </a:r>
          </a:p>
          <a:p>
            <a:pPr marL="342900" indent="-342900">
              <a:lnSpc>
                <a:spcPct val="150000"/>
              </a:lnSpc>
              <a:buAutoNum type="arabicPeriod"/>
            </a:pPr>
            <a:r>
              <a:rPr lang="en-US" sz="2000" dirty="0" smtClean="0">
                <a:latin typeface="Times New Roman" pitchFamily="18" charset="0"/>
                <a:cs typeface="Times New Roman" pitchFamily="18" charset="0"/>
              </a:rPr>
              <a:t>Some Major Archaeological Excavation in Palestine</a:t>
            </a:r>
          </a:p>
          <a:p>
            <a:pPr marL="342900" indent="-342900">
              <a:lnSpc>
                <a:spcPct val="150000"/>
              </a:lnSpc>
              <a:buAutoNum type="arabicPeriod"/>
            </a:pPr>
            <a:r>
              <a:rPr lang="en-US" sz="2000" dirty="0" smtClean="0">
                <a:latin typeface="Times New Roman" pitchFamily="18" charset="0"/>
                <a:cs typeface="Times New Roman" pitchFamily="18" charset="0"/>
              </a:rPr>
              <a:t>Major Literary Finds in Syria</a:t>
            </a:r>
          </a:p>
          <a:p>
            <a:pPr marL="342900" indent="-342900">
              <a:lnSpc>
                <a:spcPct val="150000"/>
              </a:lnSpc>
              <a:buAutoNum type="arabicPeriod"/>
            </a:pPr>
            <a:r>
              <a:rPr lang="en-US" sz="2000" dirty="0" smtClean="0">
                <a:latin typeface="Times New Roman" pitchFamily="18" charset="0"/>
                <a:cs typeface="Times New Roman" pitchFamily="18" charset="0"/>
              </a:rPr>
              <a:t>Major Non-Biblical Literary Finds in Palestine</a:t>
            </a:r>
          </a:p>
          <a:p>
            <a:pPr marL="342900" indent="-342900">
              <a:lnSpc>
                <a:spcPct val="150000"/>
              </a:lnSpc>
              <a:buAutoNum type="arabicPeriod"/>
            </a:pPr>
            <a:r>
              <a:rPr lang="en-US" sz="2000" dirty="0" smtClean="0">
                <a:latin typeface="Times New Roman" pitchFamily="18" charset="0"/>
                <a:cs typeface="Times New Roman" pitchFamily="18" charset="0"/>
              </a:rPr>
              <a:t>The Value and Limit of Archaeology</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5535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3: Archaeology &amp; the Old Testament</a:t>
            </a:r>
            <a:endParaRPr lang="en-US" dirty="0"/>
          </a:p>
        </p:txBody>
      </p:sp>
      <p:sp>
        <p:nvSpPr>
          <p:cNvPr id="3" name="Slide Number Placeholder 2"/>
          <p:cNvSpPr>
            <a:spLocks noGrp="1"/>
          </p:cNvSpPr>
          <p:nvPr>
            <p:ph type="sldNum" sz="quarter" idx="12"/>
          </p:nvPr>
        </p:nvSpPr>
        <p:spPr/>
        <p:txBody>
          <a:bodyPr/>
          <a:lstStyle/>
          <a:p>
            <a:fld id="{907FA729-E57F-4612-A45D-F9B66B2173E3}" type="slidenum">
              <a:rPr lang="en-US" smtClean="0"/>
              <a:t>34</a:t>
            </a:fld>
            <a:endParaRPr lang="en-US"/>
          </a:p>
        </p:txBody>
      </p:sp>
      <p:sp>
        <p:nvSpPr>
          <p:cNvPr id="7" name="TextBox 6"/>
          <p:cNvSpPr txBox="1"/>
          <p:nvPr/>
        </p:nvSpPr>
        <p:spPr>
          <a:xfrm>
            <a:off x="381000" y="1590442"/>
            <a:ext cx="2895600" cy="553998"/>
          </a:xfrm>
          <a:prstGeom prst="rect">
            <a:avLst/>
          </a:prstGeom>
          <a:noFill/>
        </p:spPr>
        <p:txBody>
          <a:bodyPr wrap="square" rtlCol="0">
            <a:spAutoFit/>
          </a:bodyPr>
          <a:lstStyle/>
          <a:p>
            <a:pPr>
              <a:lnSpc>
                <a:spcPct val="150000"/>
              </a:lnSpc>
            </a:pPr>
            <a:r>
              <a:rPr lang="en-US" sz="2000" b="1" u="sng" dirty="0" smtClean="0">
                <a:latin typeface="Times New Roman" pitchFamily="18" charset="0"/>
                <a:cs typeface="Times New Roman" pitchFamily="18" charset="0"/>
              </a:rPr>
              <a:t>What is Archaeology?</a:t>
            </a:r>
          </a:p>
        </p:txBody>
      </p:sp>
      <p:sp>
        <p:nvSpPr>
          <p:cNvPr id="5" name="TextBox 4"/>
          <p:cNvSpPr txBox="1"/>
          <p:nvPr/>
        </p:nvSpPr>
        <p:spPr>
          <a:xfrm>
            <a:off x="419100" y="2144440"/>
            <a:ext cx="82677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Times New Roman" pitchFamily="18" charset="0"/>
                <a:cs typeface="Times New Roman" pitchFamily="18" charset="0"/>
              </a:rPr>
              <a:t>Archaeology literally means “the study of beginnings.”  It is an organized and systematic science of humanity’s past, it is relatively young, born of the curiosity of the last century.  </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Archaeology as a science studies the physical remains of the human past. </a:t>
            </a:r>
            <a:endParaRPr lang="en-US" dirty="0">
              <a:latin typeface="Times New Roman" pitchFamily="18" charset="0"/>
              <a:cs typeface="Times New Roman" pitchFamily="18" charset="0"/>
            </a:endParaRPr>
          </a:p>
        </p:txBody>
      </p:sp>
      <p:sp>
        <p:nvSpPr>
          <p:cNvPr id="8" name="Rectangle 7"/>
          <p:cNvSpPr/>
          <p:nvPr/>
        </p:nvSpPr>
        <p:spPr>
          <a:xfrm>
            <a:off x="355600" y="3898767"/>
            <a:ext cx="3235629" cy="553998"/>
          </a:xfrm>
          <a:prstGeom prst="rect">
            <a:avLst/>
          </a:prstGeom>
        </p:spPr>
        <p:txBody>
          <a:bodyPr wrap="none">
            <a:spAutoFit/>
          </a:bodyPr>
          <a:lstStyle/>
          <a:p>
            <a:pPr>
              <a:lnSpc>
                <a:spcPct val="150000"/>
              </a:lnSpc>
            </a:pPr>
            <a:r>
              <a:rPr lang="en-US" sz="2000" b="1" u="sng" dirty="0">
                <a:latin typeface="Times New Roman" pitchFamily="18" charset="0"/>
                <a:cs typeface="Times New Roman" pitchFamily="18" charset="0"/>
              </a:rPr>
              <a:t>The Method of Archaeology</a:t>
            </a:r>
          </a:p>
        </p:txBody>
      </p:sp>
      <p:sp>
        <p:nvSpPr>
          <p:cNvPr id="10" name="TextBox 9"/>
          <p:cNvSpPr txBox="1"/>
          <p:nvPr/>
        </p:nvSpPr>
        <p:spPr>
          <a:xfrm>
            <a:off x="609600" y="4572000"/>
            <a:ext cx="80772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“Dig” -  the Site</a:t>
            </a:r>
          </a:p>
          <a:p>
            <a:pPr marL="285750" indent="-285750">
              <a:buFont typeface="Arial" pitchFamily="34" charset="0"/>
              <a:buChar char="•"/>
            </a:pPr>
            <a:r>
              <a:rPr lang="en-US" dirty="0" smtClean="0">
                <a:latin typeface="Times New Roman" pitchFamily="18" charset="0"/>
                <a:cs typeface="Times New Roman" pitchFamily="18" charset="0"/>
              </a:rPr>
              <a:t>Stratigraphy – it is noting and mapping the strata, or levels, of civilizations and settlement.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639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3: Archaeology &amp; the Old Testament</a:t>
            </a:r>
            <a:endParaRPr lang="en-US" dirty="0"/>
          </a:p>
        </p:txBody>
      </p:sp>
      <p:sp>
        <p:nvSpPr>
          <p:cNvPr id="3" name="Slide Number Placeholder 2"/>
          <p:cNvSpPr>
            <a:spLocks noGrp="1"/>
          </p:cNvSpPr>
          <p:nvPr>
            <p:ph type="sldNum" sz="quarter" idx="12"/>
          </p:nvPr>
        </p:nvSpPr>
        <p:spPr/>
        <p:txBody>
          <a:bodyPr/>
          <a:lstStyle/>
          <a:p>
            <a:fld id="{907FA729-E57F-4612-A45D-F9B66B2173E3}" type="slidenum">
              <a:rPr lang="en-US" smtClean="0"/>
              <a:t>35</a:t>
            </a:fld>
            <a:endParaRPr lang="en-US"/>
          </a:p>
        </p:txBody>
      </p:sp>
      <p:sp>
        <p:nvSpPr>
          <p:cNvPr id="7" name="TextBox 6"/>
          <p:cNvSpPr txBox="1"/>
          <p:nvPr/>
        </p:nvSpPr>
        <p:spPr>
          <a:xfrm>
            <a:off x="222250" y="1600200"/>
            <a:ext cx="4279900" cy="4662815"/>
          </a:xfrm>
          <a:prstGeom prst="rect">
            <a:avLst/>
          </a:prstGeom>
          <a:noFill/>
        </p:spPr>
        <p:txBody>
          <a:bodyPr wrap="square" rtlCol="0">
            <a:spAutoFit/>
          </a:bodyPr>
          <a:lstStyle/>
          <a:p>
            <a:pPr algn="ctr"/>
            <a:r>
              <a:rPr lang="en-US" b="1" u="sng" dirty="0" smtClean="0">
                <a:latin typeface="Times New Roman" pitchFamily="18" charset="0"/>
                <a:cs typeface="Times New Roman" pitchFamily="18" charset="0"/>
              </a:rPr>
              <a:t>Some Major Archaeological Excavation in Palestine</a:t>
            </a:r>
          </a:p>
          <a:p>
            <a:pPr algn="ctr"/>
            <a:endParaRPr lang="en-US" b="1" u="sng" dirty="0" smtClean="0">
              <a:latin typeface="Times New Roman" pitchFamily="18" charset="0"/>
              <a:cs typeface="Times New Roman" pitchFamily="18" charset="0"/>
            </a:endParaRPr>
          </a:p>
          <a:p>
            <a:pPr marL="800100" lvl="1" indent="-342900">
              <a:lnSpc>
                <a:spcPct val="150000"/>
              </a:lnSpc>
              <a:buFont typeface="Arial" pitchFamily="34" charset="0"/>
              <a:buChar char="•"/>
            </a:pPr>
            <a:r>
              <a:rPr lang="en-US" dirty="0" smtClean="0">
                <a:latin typeface="Times New Roman" pitchFamily="18" charset="0"/>
                <a:cs typeface="Times New Roman" pitchFamily="18" charset="0"/>
              </a:rPr>
              <a:t>Arad</a:t>
            </a:r>
          </a:p>
          <a:p>
            <a:pPr marL="800100" lvl="1" indent="-342900">
              <a:lnSpc>
                <a:spcPct val="150000"/>
              </a:lnSpc>
              <a:buFont typeface="Arial" pitchFamily="34" charset="0"/>
              <a:buChar char="•"/>
            </a:pPr>
            <a:r>
              <a:rPr lang="en-US" dirty="0" smtClean="0">
                <a:latin typeface="Times New Roman" pitchFamily="18" charset="0"/>
                <a:cs typeface="Times New Roman" pitchFamily="18" charset="0"/>
              </a:rPr>
              <a:t>Gezer</a:t>
            </a:r>
          </a:p>
          <a:p>
            <a:pPr marL="800100" lvl="1" indent="-342900">
              <a:lnSpc>
                <a:spcPct val="150000"/>
              </a:lnSpc>
              <a:buFont typeface="Arial" pitchFamily="34" charset="0"/>
              <a:buChar char="•"/>
            </a:pPr>
            <a:r>
              <a:rPr lang="en-US" dirty="0" err="1" smtClean="0">
                <a:latin typeface="Times New Roman" pitchFamily="18" charset="0"/>
                <a:cs typeface="Times New Roman" pitchFamily="18" charset="0"/>
              </a:rPr>
              <a:t>Hazor</a:t>
            </a:r>
            <a:r>
              <a:rPr lang="en-US" dirty="0" smtClean="0">
                <a:latin typeface="Times New Roman" pitchFamily="18" charset="0"/>
                <a:cs typeface="Times New Roman" pitchFamily="18" charset="0"/>
              </a:rPr>
              <a:t> </a:t>
            </a:r>
          </a:p>
          <a:p>
            <a:pPr marL="800100" lvl="1" indent="-342900">
              <a:lnSpc>
                <a:spcPct val="150000"/>
              </a:lnSpc>
              <a:buFont typeface="Arial" pitchFamily="34" charset="0"/>
              <a:buChar char="•"/>
            </a:pPr>
            <a:r>
              <a:rPr lang="en-US" dirty="0" smtClean="0">
                <a:latin typeface="Times New Roman" pitchFamily="18" charset="0"/>
                <a:cs typeface="Times New Roman" pitchFamily="18" charset="0"/>
              </a:rPr>
              <a:t>Jericho</a:t>
            </a:r>
          </a:p>
          <a:p>
            <a:pPr marL="800100" lvl="1" indent="-342900">
              <a:lnSpc>
                <a:spcPct val="150000"/>
              </a:lnSpc>
              <a:buFont typeface="Arial" pitchFamily="34" charset="0"/>
              <a:buChar char="•"/>
            </a:pPr>
            <a:r>
              <a:rPr lang="en-US" dirty="0" smtClean="0">
                <a:latin typeface="Times New Roman" pitchFamily="18" charset="0"/>
                <a:cs typeface="Times New Roman" pitchFamily="18" charset="0"/>
              </a:rPr>
              <a:t>Jerusalem</a:t>
            </a:r>
          </a:p>
          <a:p>
            <a:pPr marL="800100" lvl="1" indent="-342900">
              <a:lnSpc>
                <a:spcPct val="150000"/>
              </a:lnSpc>
              <a:buFont typeface="Arial" pitchFamily="34" charset="0"/>
              <a:buChar char="•"/>
            </a:pPr>
            <a:r>
              <a:rPr lang="en-US" dirty="0" smtClean="0">
                <a:latin typeface="Times New Roman" pitchFamily="18" charset="0"/>
                <a:cs typeface="Times New Roman" pitchFamily="18" charset="0"/>
              </a:rPr>
              <a:t>Lachish</a:t>
            </a:r>
          </a:p>
          <a:p>
            <a:pPr marL="800100" lvl="1" indent="-342900">
              <a:lnSpc>
                <a:spcPct val="150000"/>
              </a:lnSpc>
              <a:buFont typeface="Arial" pitchFamily="34" charset="0"/>
              <a:buChar char="•"/>
            </a:pPr>
            <a:r>
              <a:rPr lang="en-US" dirty="0" smtClean="0">
                <a:latin typeface="Times New Roman" pitchFamily="18" charset="0"/>
                <a:cs typeface="Times New Roman" pitchFamily="18" charset="0"/>
              </a:rPr>
              <a:t>Megiddo</a:t>
            </a:r>
          </a:p>
          <a:p>
            <a:pPr marL="800100" lvl="1" indent="-342900">
              <a:lnSpc>
                <a:spcPct val="150000"/>
              </a:lnSpc>
              <a:buFont typeface="Arial" pitchFamily="34" charset="0"/>
              <a:buChar char="•"/>
            </a:pPr>
            <a:r>
              <a:rPr lang="en-US" dirty="0" smtClean="0">
                <a:latin typeface="Times New Roman" pitchFamily="18" charset="0"/>
                <a:cs typeface="Times New Roman" pitchFamily="18" charset="0"/>
              </a:rPr>
              <a:t>Samaria </a:t>
            </a:r>
          </a:p>
          <a:p>
            <a:pPr marL="800100" lvl="1" indent="-342900">
              <a:lnSpc>
                <a:spcPct val="150000"/>
              </a:lnSpc>
              <a:buFont typeface="Arial" pitchFamily="34" charset="0"/>
              <a:buChar char="•"/>
            </a:pPr>
            <a:r>
              <a:rPr lang="en-US" dirty="0" err="1" smtClean="0">
                <a:latin typeface="Times New Roman" pitchFamily="18" charset="0"/>
                <a:cs typeface="Times New Roman" pitchFamily="18" charset="0"/>
              </a:rPr>
              <a:t>Shechem</a:t>
            </a:r>
            <a:r>
              <a:rPr lang="en-US" dirty="0" smtClean="0">
                <a:latin typeface="Times New Roman" pitchFamily="18" charset="0"/>
                <a:cs typeface="Times New Roman" pitchFamily="18" charset="0"/>
              </a:rPr>
              <a:t> </a:t>
            </a:r>
          </a:p>
        </p:txBody>
      </p:sp>
      <p:sp>
        <p:nvSpPr>
          <p:cNvPr id="5" name="Rectangle 4"/>
          <p:cNvSpPr/>
          <p:nvPr/>
        </p:nvSpPr>
        <p:spPr>
          <a:xfrm>
            <a:off x="5014070" y="1600200"/>
            <a:ext cx="3173113" cy="4108817"/>
          </a:xfrm>
          <a:prstGeom prst="rect">
            <a:avLst/>
          </a:prstGeom>
        </p:spPr>
        <p:txBody>
          <a:bodyPr wrap="none">
            <a:spAutoFit/>
          </a:bodyPr>
          <a:lstStyle/>
          <a:p>
            <a:pPr algn="ctr">
              <a:lnSpc>
                <a:spcPct val="150000"/>
              </a:lnSpc>
            </a:pPr>
            <a:r>
              <a:rPr lang="en-US" b="1" u="sng" dirty="0">
                <a:latin typeface="Times New Roman" pitchFamily="18" charset="0"/>
                <a:cs typeface="Times New Roman" pitchFamily="18" charset="0"/>
              </a:rPr>
              <a:t>Major Literary Finds in </a:t>
            </a:r>
            <a:r>
              <a:rPr lang="en-US" b="1" u="sng" dirty="0" smtClean="0">
                <a:latin typeface="Times New Roman" pitchFamily="18" charset="0"/>
                <a:cs typeface="Times New Roman" pitchFamily="18" charset="0"/>
              </a:rPr>
              <a:t>Syria</a:t>
            </a:r>
          </a:p>
          <a:p>
            <a:pPr marL="285750" indent="-285750">
              <a:buFont typeface="Arial" pitchFamily="34" charset="0"/>
              <a:buChar char="•"/>
            </a:pPr>
            <a:r>
              <a:rPr lang="en-US" dirty="0" smtClean="0">
                <a:latin typeface="Times New Roman" pitchFamily="18" charset="0"/>
                <a:cs typeface="Times New Roman" pitchFamily="18" charset="0"/>
              </a:rPr>
              <a:t>Ugarit</a:t>
            </a:r>
          </a:p>
          <a:p>
            <a:pPr marL="285750" indent="-285750">
              <a:buFont typeface="Arial" pitchFamily="34" charset="0"/>
              <a:buChar char="•"/>
            </a:pPr>
            <a:endParaRPr lang="en-US" dirty="0">
              <a:latin typeface="Times New Roman" pitchFamily="18" charset="0"/>
              <a:cs typeface="Times New Roman" pitchFamily="18" charset="0"/>
            </a:endParaRPr>
          </a:p>
          <a:p>
            <a:pPr marL="285750" indent="-285750">
              <a:buFont typeface="Arial" pitchFamily="34" charset="0"/>
              <a:buChar char="•"/>
            </a:pPr>
            <a:endParaRPr lang="en-US" dirty="0" smtClean="0">
              <a:latin typeface="Times New Roman" pitchFamily="18" charset="0"/>
              <a:cs typeface="Times New Roman" pitchFamily="18" charset="0"/>
            </a:endParaRPr>
          </a:p>
          <a:p>
            <a:pPr marL="285750" indent="-285750">
              <a:buFont typeface="Arial" pitchFamily="34" charset="0"/>
              <a:buChar char="•"/>
            </a:pPr>
            <a:endParaRPr lang="en-US" dirty="0">
              <a:latin typeface="Times New Roman" pitchFamily="18" charset="0"/>
              <a:cs typeface="Times New Roman" pitchFamily="18" charset="0"/>
            </a:endParaRPr>
          </a:p>
          <a:p>
            <a:pPr marL="285750" indent="-285750">
              <a:buFont typeface="Arial" pitchFamily="34" charset="0"/>
              <a:buChar char="•"/>
            </a:pPr>
            <a:endParaRPr lang="en-US" dirty="0" smtClean="0">
              <a:latin typeface="Times New Roman" pitchFamily="18" charset="0"/>
              <a:cs typeface="Times New Roman" pitchFamily="18" charset="0"/>
            </a:endParaRPr>
          </a:p>
          <a:p>
            <a:pPr marL="285750" indent="-285750">
              <a:buFont typeface="Arial" pitchFamily="34" charset="0"/>
              <a:buChar char="•"/>
            </a:pPr>
            <a:endParaRPr lang="en-US" dirty="0" smtClean="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Mari</a:t>
            </a:r>
          </a:p>
          <a:p>
            <a:pPr marL="285750" indent="-285750">
              <a:buFont typeface="Arial" pitchFamily="34" charset="0"/>
              <a:buChar char="•"/>
            </a:pPr>
            <a:endParaRPr lang="en-US" dirty="0">
              <a:latin typeface="Times New Roman" pitchFamily="18" charset="0"/>
              <a:cs typeface="Times New Roman" pitchFamily="18" charset="0"/>
            </a:endParaRPr>
          </a:p>
          <a:p>
            <a:pPr marL="285750" indent="-285750">
              <a:buFont typeface="Arial" pitchFamily="34" charset="0"/>
              <a:buChar char="•"/>
            </a:pPr>
            <a:endParaRPr lang="en-US" dirty="0" smtClean="0">
              <a:latin typeface="Times New Roman" pitchFamily="18" charset="0"/>
              <a:cs typeface="Times New Roman" pitchFamily="18" charset="0"/>
            </a:endParaRPr>
          </a:p>
          <a:p>
            <a:pPr marL="285750" indent="-285750">
              <a:buFont typeface="Arial" pitchFamily="34" charset="0"/>
              <a:buChar char="•"/>
            </a:pPr>
            <a:endParaRPr lang="en-US" dirty="0">
              <a:latin typeface="Times New Roman" pitchFamily="18" charset="0"/>
              <a:cs typeface="Times New Roman" pitchFamily="18" charset="0"/>
            </a:endParaRPr>
          </a:p>
          <a:p>
            <a:pPr marL="285750" indent="-285750">
              <a:buFont typeface="Arial" pitchFamily="34" charset="0"/>
              <a:buChar char="•"/>
            </a:pPr>
            <a:endParaRPr lang="en-US" dirty="0" smtClean="0">
              <a:latin typeface="Times New Roman" pitchFamily="18" charset="0"/>
              <a:cs typeface="Times New Roman" pitchFamily="18" charset="0"/>
            </a:endParaRPr>
          </a:p>
          <a:p>
            <a:pPr marL="285750" indent="-285750">
              <a:buFont typeface="Arial" pitchFamily="34" charset="0"/>
              <a:buChar char="•"/>
            </a:pPr>
            <a:endParaRPr lang="en-US" dirty="0" smtClean="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Ebla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057400"/>
            <a:ext cx="1448874" cy="132182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165053"/>
            <a:ext cx="1448874" cy="108792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3654608"/>
            <a:ext cx="1392683" cy="116428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5425" t="3986" b="5000"/>
          <a:stretch/>
        </p:blipFill>
        <p:spPr>
          <a:xfrm>
            <a:off x="2209800" y="2338963"/>
            <a:ext cx="2590800" cy="3795572"/>
          </a:xfrm>
          <a:prstGeom prst="rect">
            <a:avLst/>
          </a:prstGeom>
        </p:spPr>
      </p:pic>
    </p:spTree>
    <p:extLst>
      <p:ext uri="{BB962C8B-B14F-4D97-AF65-F5344CB8AC3E}">
        <p14:creationId xmlns:p14="http://schemas.microsoft.com/office/powerpoint/2010/main" val="921175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7FA729-E57F-4612-A45D-F9B66B2173E3}" type="slidenum">
              <a:rPr lang="en-US" smtClean="0"/>
              <a:t>36</a:t>
            </a:fld>
            <a:endParaRPr lang="en-US"/>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55294" t="4445" r="4925" b="5798"/>
          <a:stretch/>
        </p:blipFill>
        <p:spPr>
          <a:xfrm>
            <a:off x="457200" y="381000"/>
            <a:ext cx="4806427" cy="57276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5029200"/>
            <a:ext cx="1539393" cy="126999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1622" y="4152900"/>
            <a:ext cx="1314450" cy="17526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5593" y="203200"/>
            <a:ext cx="1446508" cy="10668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3522" y="1828800"/>
            <a:ext cx="1124982" cy="1759063"/>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0199" y="2724263"/>
            <a:ext cx="1147641" cy="1727199"/>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4621" y="736600"/>
            <a:ext cx="1033220" cy="1524000"/>
          </a:xfrm>
          <a:prstGeom prst="rect">
            <a:avLst/>
          </a:prstGeom>
        </p:spPr>
      </p:pic>
      <p:cxnSp>
        <p:nvCxnSpPr>
          <p:cNvPr id="5" name="Straight Arrow Connector 4"/>
          <p:cNvCxnSpPr>
            <a:endCxn id="11" idx="1"/>
          </p:cNvCxnSpPr>
          <p:nvPr/>
        </p:nvCxnSpPr>
        <p:spPr>
          <a:xfrm>
            <a:off x="5029200" y="5664199"/>
            <a:ext cx="3810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29200" y="4724400"/>
            <a:ext cx="22263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91100" y="3810000"/>
            <a:ext cx="3810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029200" y="2514600"/>
            <a:ext cx="2226393" cy="1937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143621" y="533400"/>
            <a:ext cx="2019179" cy="20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130921" y="1905000"/>
            <a:ext cx="3937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211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3: Archaeology &amp; the Old Testament</a:t>
            </a:r>
            <a:endParaRPr lang="en-US" dirty="0"/>
          </a:p>
        </p:txBody>
      </p:sp>
      <p:sp>
        <p:nvSpPr>
          <p:cNvPr id="3" name="Slide Number Placeholder 2"/>
          <p:cNvSpPr>
            <a:spLocks noGrp="1"/>
          </p:cNvSpPr>
          <p:nvPr>
            <p:ph type="sldNum" sz="quarter" idx="12"/>
          </p:nvPr>
        </p:nvSpPr>
        <p:spPr/>
        <p:txBody>
          <a:bodyPr/>
          <a:lstStyle/>
          <a:p>
            <a:fld id="{907FA729-E57F-4612-A45D-F9B66B2173E3}" type="slidenum">
              <a:rPr lang="en-US" smtClean="0"/>
              <a:t>37</a:t>
            </a:fld>
            <a:endParaRPr lang="en-US"/>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105400" y="1905000"/>
            <a:ext cx="3191496" cy="3733800"/>
          </a:xfrm>
        </p:spPr>
      </p:pic>
      <p:sp>
        <p:nvSpPr>
          <p:cNvPr id="8" name="TextBox 7"/>
          <p:cNvSpPr txBox="1"/>
          <p:nvPr/>
        </p:nvSpPr>
        <p:spPr>
          <a:xfrm>
            <a:off x="381000" y="1905000"/>
            <a:ext cx="4191000"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u="sng" dirty="0" smtClean="0">
                <a:latin typeface="Times New Roman" pitchFamily="18" charset="0"/>
                <a:cs typeface="Times New Roman" pitchFamily="18" charset="0"/>
              </a:rPr>
              <a:t>Rosetta Stone</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Written in three languages: </a:t>
            </a:r>
          </a:p>
          <a:p>
            <a:pPr marL="285750" indent="-285750">
              <a:buFont typeface="Arial" pitchFamily="34" charset="0"/>
              <a:buChar char="•"/>
            </a:pPr>
            <a:r>
              <a:rPr lang="en-US" dirty="0" smtClean="0">
                <a:latin typeface="Times New Roman" pitchFamily="18" charset="0"/>
                <a:cs typeface="Times New Roman" pitchFamily="18" charset="0"/>
              </a:rPr>
              <a:t>Greek</a:t>
            </a:r>
          </a:p>
          <a:p>
            <a:pPr marL="285750" indent="-285750">
              <a:buFont typeface="Arial" pitchFamily="34" charset="0"/>
              <a:buChar char="•"/>
            </a:pPr>
            <a:r>
              <a:rPr lang="en-US" dirty="0" smtClean="0">
                <a:latin typeface="Times New Roman" pitchFamily="18" charset="0"/>
                <a:cs typeface="Times New Roman" pitchFamily="18" charset="0"/>
              </a:rPr>
              <a:t>Demotic </a:t>
            </a:r>
          </a:p>
          <a:p>
            <a:pPr marL="285750" indent="-285750">
              <a:buFont typeface="Arial" pitchFamily="34" charset="0"/>
              <a:buChar char="•"/>
            </a:pPr>
            <a:r>
              <a:rPr lang="en-US" dirty="0" smtClean="0">
                <a:latin typeface="Times New Roman" pitchFamily="18" charset="0"/>
                <a:cs typeface="Times New Roman" pitchFamily="18" charset="0"/>
              </a:rPr>
              <a:t>Ancient Hieroglyphics (picture writing)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10474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3: Archaeology &amp; the Old Testament</a:t>
            </a:r>
            <a:endParaRPr lang="en-US" dirty="0"/>
          </a:p>
        </p:txBody>
      </p:sp>
      <p:sp>
        <p:nvSpPr>
          <p:cNvPr id="3" name="Slide Number Placeholder 2"/>
          <p:cNvSpPr>
            <a:spLocks noGrp="1"/>
          </p:cNvSpPr>
          <p:nvPr>
            <p:ph type="sldNum" sz="quarter" idx="12"/>
          </p:nvPr>
        </p:nvSpPr>
        <p:spPr/>
        <p:txBody>
          <a:bodyPr/>
          <a:lstStyle/>
          <a:p>
            <a:fld id="{907FA729-E57F-4612-A45D-F9B66B2173E3}" type="slidenum">
              <a:rPr lang="en-US" smtClean="0"/>
              <a:t>38</a:t>
            </a:fld>
            <a:endParaRPr lang="en-US"/>
          </a:p>
        </p:txBody>
      </p:sp>
      <p:sp>
        <p:nvSpPr>
          <p:cNvPr id="7" name="TextBox 6"/>
          <p:cNvSpPr txBox="1"/>
          <p:nvPr/>
        </p:nvSpPr>
        <p:spPr>
          <a:xfrm>
            <a:off x="482600" y="1447800"/>
            <a:ext cx="7848600" cy="4708981"/>
          </a:xfrm>
          <a:prstGeom prst="rect">
            <a:avLst/>
          </a:prstGeom>
          <a:noFill/>
        </p:spPr>
        <p:txBody>
          <a:bodyPr wrap="square" rtlCol="0">
            <a:spAutoFit/>
          </a:bodyPr>
          <a:lstStyle/>
          <a:p>
            <a:pPr algn="ctr">
              <a:lnSpc>
                <a:spcPct val="150000"/>
              </a:lnSpc>
            </a:pPr>
            <a:r>
              <a:rPr lang="en-US" sz="2000" b="1" u="sng" dirty="0" smtClean="0">
                <a:latin typeface="Times New Roman" pitchFamily="18" charset="0"/>
                <a:cs typeface="Times New Roman" pitchFamily="18" charset="0"/>
              </a:rPr>
              <a:t>Major Non-Biblical Literary Finds in Palestine</a:t>
            </a:r>
          </a:p>
          <a:p>
            <a:pPr marL="342900" indent="-342900" algn="ctr">
              <a:lnSpc>
                <a:spcPct val="150000"/>
              </a:lnSpc>
              <a:buFont typeface="Arial" pitchFamily="34" charset="0"/>
              <a:buChar char="•"/>
            </a:pPr>
            <a:r>
              <a:rPr lang="en-US" sz="2000" dirty="0" smtClean="0">
                <a:latin typeface="Times New Roman" pitchFamily="18" charset="0"/>
                <a:cs typeface="Times New Roman" pitchFamily="18" charset="0"/>
              </a:rPr>
              <a:t>The Gezer Calendar</a:t>
            </a:r>
          </a:p>
          <a:p>
            <a:pPr marL="342900" indent="-342900" algn="r">
              <a:lnSpc>
                <a:spcPct val="150000"/>
              </a:lnSpc>
              <a:buFont typeface="Arial" pitchFamily="34" charset="0"/>
              <a:buChar char="•"/>
            </a:pPr>
            <a:r>
              <a:rPr lang="en-US" sz="2000" dirty="0" smtClean="0">
                <a:latin typeface="Times New Roman" pitchFamily="18" charset="0"/>
                <a:cs typeface="Times New Roman" pitchFamily="18" charset="0"/>
              </a:rPr>
              <a:t>The Moabite Stone</a:t>
            </a:r>
          </a:p>
          <a:p>
            <a:pPr marL="342900" indent="-342900">
              <a:lnSpc>
                <a:spcPct val="150000"/>
              </a:lnSpc>
              <a:buFont typeface="Arial" pitchFamily="34" charset="0"/>
              <a:buChar char="•"/>
            </a:pPr>
            <a:r>
              <a:rPr lang="en-US" sz="2000" dirty="0" smtClean="0">
                <a:latin typeface="Times New Roman" pitchFamily="18" charset="0"/>
                <a:cs typeface="Times New Roman" pitchFamily="18" charset="0"/>
              </a:rPr>
              <a:t>The Samaria </a:t>
            </a:r>
            <a:r>
              <a:rPr lang="en-US" sz="2000" dirty="0" err="1" smtClean="0">
                <a:latin typeface="Times New Roman" pitchFamily="18" charset="0"/>
                <a:cs typeface="Times New Roman" pitchFamily="18" charset="0"/>
              </a:rPr>
              <a:t>Ostraca</a:t>
            </a:r>
            <a:endParaRPr lang="en-US" sz="2000" dirty="0" smtClean="0">
              <a:latin typeface="Times New Roman" pitchFamily="18" charset="0"/>
              <a:cs typeface="Times New Roman" pitchFamily="18" charset="0"/>
            </a:endParaRPr>
          </a:p>
          <a:p>
            <a:pPr marL="342900" indent="-342900">
              <a:lnSpc>
                <a:spcPct val="150000"/>
              </a:lnSpc>
              <a:buFont typeface="Arial" pitchFamily="34" charset="0"/>
              <a:buChar char="•"/>
            </a:pPr>
            <a:endParaRPr lang="en-US" sz="2000" dirty="0" smtClean="0">
              <a:latin typeface="Times New Roman" pitchFamily="18" charset="0"/>
              <a:cs typeface="Times New Roman" pitchFamily="18" charset="0"/>
            </a:endParaRPr>
          </a:p>
          <a:p>
            <a:pPr marL="342900" indent="-342900" algn="ctr">
              <a:lnSpc>
                <a:spcPct val="150000"/>
              </a:lnSpc>
              <a:buFont typeface="Arial" pitchFamily="34" charset="0"/>
              <a:buChar char="•"/>
            </a:pPr>
            <a:r>
              <a:rPr lang="en-US" sz="2000" dirty="0" smtClean="0">
                <a:latin typeface="Times New Roman" pitchFamily="18" charset="0"/>
                <a:cs typeface="Times New Roman" pitchFamily="18" charset="0"/>
              </a:rPr>
              <a:t>The Siloam Inscription </a:t>
            </a:r>
          </a:p>
          <a:p>
            <a:pPr marL="342900" indent="-342900">
              <a:lnSpc>
                <a:spcPct val="150000"/>
              </a:lnSpc>
              <a:buFont typeface="Arial" pitchFamily="34" charset="0"/>
              <a:buChar char="•"/>
            </a:pPr>
            <a:endParaRPr lang="en-US" sz="2000"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000" dirty="0" smtClean="0">
                <a:latin typeface="Times New Roman" pitchFamily="18" charset="0"/>
                <a:cs typeface="Times New Roman" pitchFamily="18" charset="0"/>
              </a:rPr>
              <a:t>The Lachish </a:t>
            </a:r>
            <a:r>
              <a:rPr lang="en-US" sz="2000" dirty="0" err="1" smtClean="0">
                <a:latin typeface="Times New Roman" pitchFamily="18" charset="0"/>
                <a:cs typeface="Times New Roman" pitchFamily="18" charset="0"/>
              </a:rPr>
              <a:t>Ostraca</a:t>
            </a:r>
            <a:endParaRPr lang="en-US" sz="2000" dirty="0" smtClean="0">
              <a:latin typeface="Times New Roman" pitchFamily="18" charset="0"/>
              <a:cs typeface="Times New Roman" pitchFamily="18" charset="0"/>
            </a:endParaRPr>
          </a:p>
          <a:p>
            <a:pPr marL="342900" indent="-342900">
              <a:lnSpc>
                <a:spcPct val="150000"/>
              </a:lnSpc>
              <a:buFont typeface="Arial" pitchFamily="34" charset="0"/>
              <a:buChar char="•"/>
            </a:pPr>
            <a:endParaRPr lang="en-US" sz="2000" dirty="0" smtClean="0">
              <a:latin typeface="Times New Roman" pitchFamily="18" charset="0"/>
              <a:cs typeface="Times New Roman" pitchFamily="18" charset="0"/>
            </a:endParaRPr>
          </a:p>
          <a:p>
            <a:pPr marL="342900" indent="-342900" algn="ctr">
              <a:lnSpc>
                <a:spcPct val="150000"/>
              </a:lnSpc>
              <a:buFont typeface="Arial" pitchFamily="34" charset="0"/>
              <a:buChar char="•"/>
            </a:pPr>
            <a:r>
              <a:rPr lang="en-US" sz="2000" dirty="0" smtClean="0">
                <a:latin typeface="Times New Roman" pitchFamily="18" charset="0"/>
                <a:cs typeface="Times New Roman" pitchFamily="18" charset="0"/>
              </a:rPr>
              <a:t>Dead Sea Scrolls - Qumran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995691"/>
            <a:ext cx="1245002" cy="18720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4723" y="2907152"/>
            <a:ext cx="1352551" cy="7712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1924562"/>
            <a:ext cx="807088" cy="112625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137" y="3678409"/>
            <a:ext cx="1352551" cy="76049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5181600"/>
            <a:ext cx="1066800" cy="1289018"/>
          </a:xfrm>
          <a:prstGeom prst="rect">
            <a:avLst/>
          </a:prstGeom>
        </p:spPr>
      </p:pic>
    </p:spTree>
    <p:extLst>
      <p:ext uri="{BB962C8B-B14F-4D97-AF65-F5344CB8AC3E}">
        <p14:creationId xmlns:p14="http://schemas.microsoft.com/office/powerpoint/2010/main" val="3504339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3: Archaeology &amp; the Old Testament</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9691" y="1584166"/>
            <a:ext cx="2905009" cy="1989931"/>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76400" y="4143970"/>
            <a:ext cx="3398848" cy="1901230"/>
          </a:xfrm>
        </p:spPr>
      </p:pic>
      <p:sp>
        <p:nvSpPr>
          <p:cNvPr id="3" name="Slide Number Placeholder 2"/>
          <p:cNvSpPr>
            <a:spLocks noGrp="1"/>
          </p:cNvSpPr>
          <p:nvPr>
            <p:ph type="sldNum" sz="quarter" idx="12"/>
          </p:nvPr>
        </p:nvSpPr>
        <p:spPr/>
        <p:txBody>
          <a:bodyPr/>
          <a:lstStyle/>
          <a:p>
            <a:fld id="{907FA729-E57F-4612-A45D-F9B66B2173E3}" type="slidenum">
              <a:rPr lang="en-US" smtClean="0"/>
              <a:t>39</a:t>
            </a:fld>
            <a:endParaRPr lang="en-US"/>
          </a:p>
        </p:txBody>
      </p:sp>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500" y="1676400"/>
            <a:ext cx="1828800" cy="4047744"/>
          </a:xfrm>
          <a:prstGeom prst="rect">
            <a:avLst/>
          </a:prstGeom>
        </p:spPr>
      </p:pic>
      <p:sp>
        <p:nvSpPr>
          <p:cNvPr id="4" name="TextBox 3"/>
          <p:cNvSpPr txBox="1"/>
          <p:nvPr/>
        </p:nvSpPr>
        <p:spPr>
          <a:xfrm>
            <a:off x="3429000" y="2209800"/>
            <a:ext cx="1600200" cy="369332"/>
          </a:xfrm>
          <a:prstGeom prst="rect">
            <a:avLst/>
          </a:prstGeom>
          <a:noFill/>
        </p:spPr>
        <p:txBody>
          <a:bodyPr wrap="square" rtlCol="0">
            <a:spAutoFit/>
          </a:bodyPr>
          <a:lstStyle/>
          <a:p>
            <a:r>
              <a:rPr lang="en-US" dirty="0" smtClean="0"/>
              <a:t>Cyrus Cylinder</a:t>
            </a:r>
            <a:endParaRPr lang="en-US" dirty="0"/>
          </a:p>
        </p:txBody>
      </p:sp>
      <p:sp>
        <p:nvSpPr>
          <p:cNvPr id="9" name="TextBox 8"/>
          <p:cNvSpPr txBox="1"/>
          <p:nvPr/>
        </p:nvSpPr>
        <p:spPr>
          <a:xfrm>
            <a:off x="2133600" y="6098422"/>
            <a:ext cx="2362200" cy="369332"/>
          </a:xfrm>
          <a:prstGeom prst="rect">
            <a:avLst/>
          </a:prstGeom>
          <a:noFill/>
        </p:spPr>
        <p:txBody>
          <a:bodyPr wrap="square" rtlCol="0">
            <a:spAutoFit/>
          </a:bodyPr>
          <a:lstStyle/>
          <a:p>
            <a:r>
              <a:rPr lang="en-US" dirty="0" smtClean="0"/>
              <a:t>Arch of Titus Menorah</a:t>
            </a:r>
            <a:endParaRPr lang="en-US" dirty="0"/>
          </a:p>
        </p:txBody>
      </p:sp>
      <p:sp>
        <p:nvSpPr>
          <p:cNvPr id="10" name="TextBox 9"/>
          <p:cNvSpPr txBox="1"/>
          <p:nvPr/>
        </p:nvSpPr>
        <p:spPr>
          <a:xfrm>
            <a:off x="6451600" y="5835134"/>
            <a:ext cx="1752600" cy="369332"/>
          </a:xfrm>
          <a:prstGeom prst="rect">
            <a:avLst/>
          </a:prstGeom>
          <a:noFill/>
        </p:spPr>
        <p:txBody>
          <a:bodyPr wrap="square" rtlCol="0">
            <a:spAutoFit/>
          </a:bodyPr>
          <a:lstStyle/>
          <a:p>
            <a:pPr algn="ctr"/>
            <a:r>
              <a:rPr lang="en-US" dirty="0" err="1" smtClean="0"/>
              <a:t>Karkar</a:t>
            </a:r>
            <a:endParaRPr lang="en-US" dirty="0"/>
          </a:p>
        </p:txBody>
      </p:sp>
    </p:spTree>
    <p:extLst>
      <p:ext uri="{BB962C8B-B14F-4D97-AF65-F5344CB8AC3E}">
        <p14:creationId xmlns:p14="http://schemas.microsoft.com/office/powerpoint/2010/main" val="2842353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Introducing The Old Testament</a:t>
            </a:r>
            <a:endParaRPr lang="en-US" dirty="0"/>
          </a:p>
        </p:txBody>
      </p:sp>
      <p:sp>
        <p:nvSpPr>
          <p:cNvPr id="3" name="TextBox 2"/>
          <p:cNvSpPr txBox="1"/>
          <p:nvPr/>
        </p:nvSpPr>
        <p:spPr>
          <a:xfrm>
            <a:off x="2870200" y="1772860"/>
            <a:ext cx="305492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What is the Bible?</a:t>
            </a:r>
          </a:p>
        </p:txBody>
      </p:sp>
      <p:sp>
        <p:nvSpPr>
          <p:cNvPr id="4" name="Slide Number Placeholder 3"/>
          <p:cNvSpPr>
            <a:spLocks noGrp="1"/>
          </p:cNvSpPr>
          <p:nvPr>
            <p:ph type="sldNum" sz="quarter" idx="12"/>
          </p:nvPr>
        </p:nvSpPr>
        <p:spPr/>
        <p:txBody>
          <a:bodyPr/>
          <a:lstStyle/>
          <a:p>
            <a:fld id="{907FA729-E57F-4612-A45D-F9B66B2173E3}" type="slidenum">
              <a:rPr lang="en-US" smtClean="0"/>
              <a:t>4</a:t>
            </a:fld>
            <a:endParaRPr lang="en-US" dirty="0"/>
          </a:p>
        </p:txBody>
      </p:sp>
      <p:sp>
        <p:nvSpPr>
          <p:cNvPr id="5" name="TextBox 4"/>
          <p:cNvSpPr txBox="1"/>
          <p:nvPr/>
        </p:nvSpPr>
        <p:spPr>
          <a:xfrm>
            <a:off x="304800" y="2362200"/>
            <a:ext cx="849283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The English word “Bible” comes from the Greek </a:t>
            </a:r>
            <a:r>
              <a:rPr lang="en-US" i="1" dirty="0" smtClean="0">
                <a:latin typeface="Times New Roman" pitchFamily="18" charset="0"/>
                <a:cs typeface="Times New Roman" pitchFamily="18" charset="0"/>
              </a:rPr>
              <a:t>ta </a:t>
            </a:r>
            <a:r>
              <a:rPr lang="en-US" i="1" dirty="0" err="1" smtClean="0">
                <a:latin typeface="Times New Roman" pitchFamily="18" charset="0"/>
                <a:cs typeface="Times New Roman" pitchFamily="18" charset="0"/>
              </a:rPr>
              <a:t>biblia</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which means “The Books”</a:t>
            </a:r>
          </a:p>
          <a:p>
            <a:pPr marL="285750" indent="-285750">
              <a:buFont typeface="Arial" pitchFamily="34" charset="0"/>
              <a:buChar char="•"/>
            </a:pPr>
            <a:r>
              <a:rPr lang="en-US" dirty="0" smtClean="0">
                <a:latin typeface="Times New Roman" pitchFamily="18" charset="0"/>
                <a:cs typeface="Times New Roman" pitchFamily="18" charset="0"/>
              </a:rPr>
              <a:t>It is a collection of many individual works and not the product of single person.   </a:t>
            </a:r>
            <a:endParaRPr lang="en-US" dirty="0">
              <a:latin typeface="Times New Roman" pitchFamily="18" charset="0"/>
              <a:cs typeface="Times New Roman" pitchFamily="18" charset="0"/>
            </a:endParaRPr>
          </a:p>
        </p:txBody>
      </p:sp>
      <p:sp>
        <p:nvSpPr>
          <p:cNvPr id="6" name="TextBox 5"/>
          <p:cNvSpPr txBox="1"/>
          <p:nvPr/>
        </p:nvSpPr>
        <p:spPr>
          <a:xfrm>
            <a:off x="304800" y="3200400"/>
            <a:ext cx="846743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The first project that was printed in 1453 on the first printing press by Gutenberg.  This first copy was printed in Latin.   </a:t>
            </a:r>
            <a:endParaRPr lang="en-US" dirty="0">
              <a:latin typeface="Times New Roman" pitchFamily="18" charset="0"/>
              <a:cs typeface="Times New Roman" pitchFamily="18" charset="0"/>
            </a:endParaRPr>
          </a:p>
        </p:txBody>
      </p:sp>
      <p:sp>
        <p:nvSpPr>
          <p:cNvPr id="7" name="TextBox 6"/>
          <p:cNvSpPr txBox="1"/>
          <p:nvPr/>
        </p:nvSpPr>
        <p:spPr>
          <a:xfrm>
            <a:off x="304800" y="4114800"/>
            <a:ext cx="8492837"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smtClean="0">
                <a:latin typeface="Times New Roman" pitchFamily="18" charset="0"/>
                <a:cs typeface="Times New Roman" pitchFamily="18" charset="0"/>
              </a:rPr>
              <a:t>Reasons to explain the value of Bible Study</a:t>
            </a:r>
            <a:r>
              <a:rPr lang="en-US" dirty="0" smtClean="0">
                <a:latin typeface="Times New Roman" pitchFamily="18" charset="0"/>
                <a:cs typeface="Times New Roman" pitchFamily="18" charset="0"/>
              </a:rPr>
              <a:t>…</a:t>
            </a:r>
          </a:p>
          <a:p>
            <a:pPr marL="342900" indent="-342900">
              <a:buAutoNum type="arabicPeriod"/>
            </a:pPr>
            <a:r>
              <a:rPr lang="en-US" dirty="0" smtClean="0">
                <a:latin typeface="Times New Roman" pitchFamily="18" charset="0"/>
                <a:cs typeface="Times New Roman" pitchFamily="18" charset="0"/>
              </a:rPr>
              <a:t>It is a treasure chest of the wisdom and inspiration </a:t>
            </a:r>
          </a:p>
          <a:p>
            <a:pPr marL="342900" indent="-342900">
              <a:buAutoNum type="arabicPeriod"/>
            </a:pPr>
            <a:r>
              <a:rPr lang="en-US" dirty="0" smtClean="0">
                <a:latin typeface="Times New Roman" pitchFamily="18" charset="0"/>
                <a:cs typeface="Times New Roman" pitchFamily="18" charset="0"/>
              </a:rPr>
              <a:t>It contains some of the most profound insights into the meaning of human life</a:t>
            </a:r>
          </a:p>
          <a:p>
            <a:pPr marL="342900" indent="-342900">
              <a:buAutoNum type="arabicPeriod"/>
            </a:pPr>
            <a:r>
              <a:rPr lang="en-US" dirty="0" smtClean="0">
                <a:latin typeface="Times New Roman" pitchFamily="18" charset="0"/>
                <a:cs typeface="Times New Roman" pitchFamily="18" charset="0"/>
              </a:rPr>
              <a:t>It is the single most important sources for our Western culture, especially the expressions and words we use</a:t>
            </a:r>
          </a:p>
          <a:p>
            <a:pPr marL="342900" indent="-342900">
              <a:buAutoNum type="arabicPeriod"/>
            </a:pPr>
            <a:r>
              <a:rPr lang="en-US" dirty="0" smtClean="0">
                <a:latin typeface="Times New Roman" pitchFamily="18" charset="0"/>
                <a:cs typeface="Times New Roman" pitchFamily="18" charset="0"/>
              </a:rPr>
              <a:t>It has had the most profound influence on modern religious thought</a:t>
            </a:r>
          </a:p>
          <a:p>
            <a:pPr marL="342900" indent="-342900">
              <a:buAutoNum type="arabicPeriod"/>
            </a:pPr>
            <a:r>
              <a:rPr lang="en-US" dirty="0" smtClean="0">
                <a:latin typeface="Times New Roman" pitchFamily="18" charset="0"/>
                <a:cs typeface="Times New Roman" pitchFamily="18" charset="0"/>
              </a:rPr>
              <a:t>It is the most complete history of the ancient past that we posses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189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81000" y="304800"/>
            <a:ext cx="4824562" cy="6032590"/>
          </a:xfrm>
        </p:spPr>
      </p:pic>
      <p:sp>
        <p:nvSpPr>
          <p:cNvPr id="5" name="Rectangle 4"/>
          <p:cNvSpPr/>
          <p:nvPr/>
        </p:nvSpPr>
        <p:spPr>
          <a:xfrm>
            <a:off x="5437909" y="5817283"/>
            <a:ext cx="3352800" cy="523220"/>
          </a:xfrm>
          <a:prstGeom prst="rect">
            <a:avLst/>
          </a:prstGeom>
        </p:spPr>
        <p:txBody>
          <a:bodyPr wrap="square">
            <a:spAutoFit/>
          </a:bodyPr>
          <a:lstStyle/>
          <a:p>
            <a:r>
              <a:rPr lang="en-US" sz="1400" dirty="0">
                <a:hlinkClick r:id="rId3"/>
              </a:rPr>
              <a:t>http://</a:t>
            </a:r>
            <a:r>
              <a:rPr lang="en-US" sz="1400" dirty="0" smtClean="0">
                <a:hlinkClick r:id="rId3"/>
              </a:rPr>
              <a:t>www.bible-history.com/black-obelisk/kings-prophets.html</a:t>
            </a:r>
            <a:r>
              <a:rPr lang="en-US" sz="1400" dirty="0" smtClean="0"/>
              <a:t> </a:t>
            </a:r>
            <a:endParaRPr lang="en-US" sz="1400" dirty="0"/>
          </a:p>
        </p:txBody>
      </p:sp>
      <p:sp>
        <p:nvSpPr>
          <p:cNvPr id="2" name="Slide Number Placeholder 1"/>
          <p:cNvSpPr>
            <a:spLocks noGrp="1"/>
          </p:cNvSpPr>
          <p:nvPr>
            <p:ph type="sldNum" sz="quarter" idx="12"/>
          </p:nvPr>
        </p:nvSpPr>
        <p:spPr/>
        <p:txBody>
          <a:bodyPr/>
          <a:lstStyle/>
          <a:p>
            <a:fld id="{907FA729-E57F-4612-A45D-F9B66B2173E3}" type="slidenum">
              <a:rPr lang="en-US" smtClean="0"/>
              <a:t>40</a:t>
            </a:fld>
            <a:endParaRPr lang="en-US"/>
          </a:p>
        </p:txBody>
      </p:sp>
    </p:spTree>
    <p:extLst>
      <p:ext uri="{BB962C8B-B14F-4D97-AF65-F5344CB8AC3E}">
        <p14:creationId xmlns:p14="http://schemas.microsoft.com/office/powerpoint/2010/main" val="2967296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rot="16200000">
            <a:off x="1944974" y="-878173"/>
            <a:ext cx="5357963" cy="8333509"/>
          </a:xfrm>
        </p:spPr>
      </p:pic>
      <p:sp>
        <p:nvSpPr>
          <p:cNvPr id="5" name="Rectangle 4"/>
          <p:cNvSpPr/>
          <p:nvPr/>
        </p:nvSpPr>
        <p:spPr>
          <a:xfrm>
            <a:off x="2032000" y="6119911"/>
            <a:ext cx="5437909" cy="523220"/>
          </a:xfrm>
          <a:prstGeom prst="rect">
            <a:avLst/>
          </a:prstGeom>
        </p:spPr>
        <p:txBody>
          <a:bodyPr wrap="square">
            <a:spAutoFit/>
          </a:bodyPr>
          <a:lstStyle/>
          <a:p>
            <a:r>
              <a:rPr lang="en-US" sz="1400" dirty="0">
                <a:hlinkClick r:id="rId3"/>
              </a:rPr>
              <a:t>http://</a:t>
            </a:r>
            <a:r>
              <a:rPr lang="en-US" sz="1400" dirty="0" smtClean="0">
                <a:hlinkClick r:id="rId3"/>
              </a:rPr>
              <a:t>www.bible-history.com/black-obelisk/kings-prophets.html</a:t>
            </a:r>
            <a:endParaRPr lang="en-US" sz="1400" dirty="0" smtClean="0"/>
          </a:p>
          <a:p>
            <a:endParaRPr lang="en-US" sz="1400" dirty="0"/>
          </a:p>
        </p:txBody>
      </p:sp>
      <p:sp>
        <p:nvSpPr>
          <p:cNvPr id="2" name="Slide Number Placeholder 1"/>
          <p:cNvSpPr>
            <a:spLocks noGrp="1"/>
          </p:cNvSpPr>
          <p:nvPr>
            <p:ph type="sldNum" sz="quarter" idx="12"/>
          </p:nvPr>
        </p:nvSpPr>
        <p:spPr/>
        <p:txBody>
          <a:bodyPr/>
          <a:lstStyle/>
          <a:p>
            <a:fld id="{907FA729-E57F-4612-A45D-F9B66B2173E3}" type="slidenum">
              <a:rPr lang="en-US" smtClean="0"/>
              <a:t>41</a:t>
            </a:fld>
            <a:endParaRPr lang="en-US"/>
          </a:p>
        </p:txBody>
      </p:sp>
    </p:spTree>
    <p:extLst>
      <p:ext uri="{BB962C8B-B14F-4D97-AF65-F5344CB8AC3E}">
        <p14:creationId xmlns:p14="http://schemas.microsoft.com/office/powerpoint/2010/main" val="1267142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51159"/>
          <a:stretch/>
        </p:blipFill>
        <p:spPr>
          <a:xfrm>
            <a:off x="1399309" y="457200"/>
            <a:ext cx="5715000" cy="5131483"/>
          </a:xfrm>
        </p:spPr>
      </p:pic>
      <p:sp>
        <p:nvSpPr>
          <p:cNvPr id="5" name="Rectangle 4"/>
          <p:cNvSpPr/>
          <p:nvPr/>
        </p:nvSpPr>
        <p:spPr>
          <a:xfrm>
            <a:off x="1447800" y="5856066"/>
            <a:ext cx="5285509" cy="523220"/>
          </a:xfrm>
          <a:prstGeom prst="rect">
            <a:avLst/>
          </a:prstGeom>
        </p:spPr>
        <p:txBody>
          <a:bodyPr wrap="square">
            <a:spAutoFit/>
          </a:bodyPr>
          <a:lstStyle/>
          <a:p>
            <a:r>
              <a:rPr lang="en-US" sz="1400" dirty="0">
                <a:hlinkClick r:id="rId3"/>
              </a:rPr>
              <a:t>http://</a:t>
            </a:r>
            <a:r>
              <a:rPr lang="en-US" sz="1400" dirty="0" smtClean="0">
                <a:hlinkClick r:id="rId3"/>
              </a:rPr>
              <a:t>www.bible-history.com/black-obelisk/kings-prophets.html</a:t>
            </a:r>
            <a:endParaRPr lang="en-US" sz="1400" dirty="0" smtClean="0"/>
          </a:p>
          <a:p>
            <a:endParaRPr lang="en-US" sz="1400" dirty="0"/>
          </a:p>
        </p:txBody>
      </p:sp>
      <p:sp>
        <p:nvSpPr>
          <p:cNvPr id="2" name="Slide Number Placeholder 1"/>
          <p:cNvSpPr>
            <a:spLocks noGrp="1"/>
          </p:cNvSpPr>
          <p:nvPr>
            <p:ph type="sldNum" sz="quarter" idx="12"/>
          </p:nvPr>
        </p:nvSpPr>
        <p:spPr/>
        <p:txBody>
          <a:bodyPr/>
          <a:lstStyle/>
          <a:p>
            <a:fld id="{907FA729-E57F-4612-A45D-F9B66B2173E3}" type="slidenum">
              <a:rPr lang="en-US" smtClean="0"/>
              <a:t>42</a:t>
            </a:fld>
            <a:endParaRPr lang="en-US"/>
          </a:p>
        </p:txBody>
      </p:sp>
    </p:spTree>
    <p:extLst>
      <p:ext uri="{BB962C8B-B14F-4D97-AF65-F5344CB8AC3E}">
        <p14:creationId xmlns:p14="http://schemas.microsoft.com/office/powerpoint/2010/main" val="9637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t="48420"/>
          <a:stretch/>
        </p:blipFill>
        <p:spPr>
          <a:xfrm>
            <a:off x="1752600" y="533400"/>
            <a:ext cx="5562600" cy="5055283"/>
          </a:xfrm>
        </p:spPr>
      </p:pic>
      <p:sp>
        <p:nvSpPr>
          <p:cNvPr id="5" name="Rectangle 4"/>
          <p:cNvSpPr/>
          <p:nvPr/>
        </p:nvSpPr>
        <p:spPr>
          <a:xfrm>
            <a:off x="1828800" y="5792566"/>
            <a:ext cx="5818909" cy="523220"/>
          </a:xfrm>
          <a:prstGeom prst="rect">
            <a:avLst/>
          </a:prstGeom>
        </p:spPr>
        <p:txBody>
          <a:bodyPr wrap="square">
            <a:spAutoFit/>
          </a:bodyPr>
          <a:lstStyle/>
          <a:p>
            <a:r>
              <a:rPr lang="en-US" sz="1400" dirty="0">
                <a:hlinkClick r:id="rId3"/>
              </a:rPr>
              <a:t>http://</a:t>
            </a:r>
            <a:r>
              <a:rPr lang="en-US" sz="1400" dirty="0" smtClean="0">
                <a:hlinkClick r:id="rId3"/>
              </a:rPr>
              <a:t>www.bible-history.com/black-obelisk/kings-prophets.html</a:t>
            </a:r>
            <a:endParaRPr lang="en-US" sz="1400" dirty="0" smtClean="0"/>
          </a:p>
          <a:p>
            <a:endParaRPr lang="en-US" sz="1400" dirty="0"/>
          </a:p>
        </p:txBody>
      </p:sp>
      <p:sp>
        <p:nvSpPr>
          <p:cNvPr id="2" name="Slide Number Placeholder 1"/>
          <p:cNvSpPr>
            <a:spLocks noGrp="1"/>
          </p:cNvSpPr>
          <p:nvPr>
            <p:ph type="sldNum" sz="quarter" idx="12"/>
          </p:nvPr>
        </p:nvSpPr>
        <p:spPr/>
        <p:txBody>
          <a:bodyPr/>
          <a:lstStyle/>
          <a:p>
            <a:fld id="{907FA729-E57F-4612-A45D-F9B66B2173E3}" type="slidenum">
              <a:rPr lang="en-US" smtClean="0"/>
              <a:t>43</a:t>
            </a:fld>
            <a:endParaRPr lang="en-US"/>
          </a:p>
        </p:txBody>
      </p:sp>
    </p:spTree>
    <p:extLst>
      <p:ext uri="{BB962C8B-B14F-4D97-AF65-F5344CB8AC3E}">
        <p14:creationId xmlns:p14="http://schemas.microsoft.com/office/powerpoint/2010/main" val="629109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FA729-E57F-4612-A45D-F9B66B2173E3}" type="slidenum">
              <a:rPr lang="en-US" smtClean="0"/>
              <a:t>44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02378321"/>
              </p:ext>
            </p:extLst>
          </p:nvPr>
        </p:nvGraphicFramePr>
        <p:xfrm>
          <a:off x="4267200" y="313898"/>
          <a:ext cx="2057400" cy="548640"/>
        </p:xfrm>
        <a:graphic>
          <a:graphicData uri="http://schemas.openxmlformats.org/drawingml/2006/table">
            <a:tbl>
              <a:tblPr>
                <a:tableStyleId>{616DA210-FB5B-4158-B5E0-FEB733F419BA}</a:tableStyleId>
              </a:tblPr>
              <a:tblGrid>
                <a:gridCol w="1028700"/>
                <a:gridCol w="1028700"/>
              </a:tblGrid>
              <a:tr h="0">
                <a:tc>
                  <a:txBody>
                    <a:bodyPr/>
                    <a:lstStyle/>
                    <a:p>
                      <a:r>
                        <a:rPr lang="en-US" sz="1200" dirty="0"/>
                        <a:t> Saul</a:t>
                      </a:r>
                      <a:endParaRPr lang="en-US" sz="1200" dirty="0">
                        <a:latin typeface="Times New Roman" pitchFamily="18" charset="0"/>
                        <a:cs typeface="Times New Roman" pitchFamily="18" charset="0"/>
                      </a:endParaRPr>
                    </a:p>
                  </a:txBody>
                  <a:tcPr marL="0" marR="0" marT="0" marB="0" anchor="ctr"/>
                </a:tc>
                <a:tc>
                  <a:txBody>
                    <a:bodyPr/>
                    <a:lstStyle/>
                    <a:p>
                      <a:r>
                        <a:rPr lang="en-US" sz="1200"/>
                        <a:t> 1050-1010 BC</a:t>
                      </a:r>
                      <a:endParaRPr lang="en-US" sz="1200">
                        <a:latin typeface="Times New Roman" pitchFamily="18" charset="0"/>
                        <a:cs typeface="Times New Roman" pitchFamily="18" charset="0"/>
                      </a:endParaRPr>
                    </a:p>
                  </a:txBody>
                  <a:tcPr marL="0" marR="0" marT="0" marB="0" anchor="ctr"/>
                </a:tc>
              </a:tr>
              <a:tr h="0">
                <a:tc>
                  <a:txBody>
                    <a:bodyPr/>
                    <a:lstStyle/>
                    <a:p>
                      <a:r>
                        <a:rPr lang="en-US" sz="1200"/>
                        <a:t> David</a:t>
                      </a:r>
                      <a:endParaRPr lang="en-US" sz="1200">
                        <a:latin typeface="Times New Roman" pitchFamily="18" charset="0"/>
                        <a:cs typeface="Times New Roman" pitchFamily="18" charset="0"/>
                      </a:endParaRPr>
                    </a:p>
                  </a:txBody>
                  <a:tcPr marL="0" marR="0" marT="0" marB="0" anchor="ctr"/>
                </a:tc>
                <a:tc>
                  <a:txBody>
                    <a:bodyPr/>
                    <a:lstStyle/>
                    <a:p>
                      <a:r>
                        <a:rPr lang="en-US" sz="1200"/>
                        <a:t> 1010-970</a:t>
                      </a:r>
                      <a:endParaRPr lang="en-US" sz="1200">
                        <a:latin typeface="Times New Roman" pitchFamily="18" charset="0"/>
                        <a:cs typeface="Times New Roman" pitchFamily="18" charset="0"/>
                      </a:endParaRPr>
                    </a:p>
                  </a:txBody>
                  <a:tcPr marL="0" marR="0" marT="0" marB="0" anchor="ctr"/>
                </a:tc>
              </a:tr>
              <a:tr h="0">
                <a:tc>
                  <a:txBody>
                    <a:bodyPr/>
                    <a:lstStyle/>
                    <a:p>
                      <a:r>
                        <a:rPr lang="en-US" sz="1200"/>
                        <a:t> Solomon</a:t>
                      </a:r>
                      <a:endParaRPr lang="en-US" sz="1200">
                        <a:latin typeface="Times New Roman" pitchFamily="18" charset="0"/>
                        <a:cs typeface="Times New Roman" pitchFamily="18" charset="0"/>
                      </a:endParaRPr>
                    </a:p>
                  </a:txBody>
                  <a:tcPr marL="0" marR="0" marT="0" marB="0" anchor="ctr"/>
                </a:tc>
                <a:tc>
                  <a:txBody>
                    <a:bodyPr/>
                    <a:lstStyle/>
                    <a:p>
                      <a:r>
                        <a:rPr lang="en-US" sz="1200" dirty="0"/>
                        <a:t> 970-930</a:t>
                      </a:r>
                      <a:endParaRPr lang="en-US" sz="1200" dirty="0">
                        <a:latin typeface="Times New Roman" pitchFamily="18" charset="0"/>
                        <a:cs typeface="Times New Roman" pitchFamily="18" charset="0"/>
                      </a:endParaRPr>
                    </a:p>
                  </a:txBody>
                  <a:tcPr marL="0" marR="0" marT="0"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95280818"/>
              </p:ext>
            </p:extLst>
          </p:nvPr>
        </p:nvGraphicFramePr>
        <p:xfrm>
          <a:off x="304800" y="990600"/>
          <a:ext cx="8458202" cy="5486408"/>
        </p:xfrm>
        <a:graphic>
          <a:graphicData uri="http://schemas.openxmlformats.org/drawingml/2006/table">
            <a:tbl>
              <a:tblPr>
                <a:tableStyleId>{616DA210-FB5B-4158-B5E0-FEB733F419BA}</a:tableStyleId>
              </a:tblPr>
              <a:tblGrid>
                <a:gridCol w="1691641"/>
                <a:gridCol w="592074"/>
                <a:gridCol w="592074"/>
                <a:gridCol w="676656"/>
                <a:gridCol w="676656"/>
                <a:gridCol w="1691641"/>
                <a:gridCol w="592074"/>
                <a:gridCol w="676656"/>
                <a:gridCol w="676656"/>
                <a:gridCol w="592074"/>
              </a:tblGrid>
              <a:tr h="166255">
                <a:tc gridSpan="5">
                  <a:txBody>
                    <a:bodyPr/>
                    <a:lstStyle/>
                    <a:p>
                      <a:pPr algn="ctr"/>
                      <a:r>
                        <a:rPr lang="en-US" sz="1000" dirty="0"/>
                        <a:t>Judah (and Benjamin)</a:t>
                      </a:r>
                      <a:endParaRPr lang="en-US" sz="1000" b="1" dirty="0">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000" dirty="0"/>
                        <a:t>Israel (Ten Northern Tribes)</a:t>
                      </a:r>
                      <a:endParaRPr lang="en-US" sz="1000" b="1" dirty="0">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255">
                <a:tc>
                  <a:txBody>
                    <a:bodyPr/>
                    <a:lstStyle/>
                    <a:p>
                      <a:pPr algn="ctr"/>
                      <a:r>
                        <a:rPr lang="en-US" sz="1000"/>
                        <a:t> King</a:t>
                      </a:r>
                      <a:endParaRPr lang="en-US" sz="1000">
                        <a:latin typeface="Times New Roman" pitchFamily="18" charset="0"/>
                        <a:cs typeface="Times New Roman" pitchFamily="18" charset="0"/>
                      </a:endParaRPr>
                    </a:p>
                  </a:txBody>
                  <a:tcPr marL="0" marR="0" marT="0" marB="0" anchor="ctr"/>
                </a:tc>
                <a:tc gridSpan="2">
                  <a:txBody>
                    <a:bodyPr/>
                    <a:lstStyle/>
                    <a:p>
                      <a:pPr algn="ctr"/>
                      <a:r>
                        <a:rPr lang="en-US" sz="1000"/>
                        <a:t>Reign</a:t>
                      </a:r>
                      <a:endParaRPr lang="en-US" sz="1000">
                        <a:latin typeface="Times New Roman" pitchFamily="18" charset="0"/>
                        <a:cs typeface="Times New Roman" pitchFamily="18" charset="0"/>
                      </a:endParaRPr>
                    </a:p>
                  </a:txBody>
                  <a:tcPr marL="0" marR="0" marT="0" marB="0" anchor="ctr"/>
                </a:tc>
                <a:tc hMerge="1">
                  <a:txBody>
                    <a:bodyPr/>
                    <a:lstStyle/>
                    <a:p>
                      <a:endParaRPr lang="en-US"/>
                    </a:p>
                  </a:txBody>
                  <a:tcPr/>
                </a:tc>
                <a:tc>
                  <a:txBody>
                    <a:bodyPr/>
                    <a:lstStyle/>
                    <a:p>
                      <a:pPr algn="ctr"/>
                      <a:r>
                        <a:rPr lang="en-US" sz="1000"/>
                        <a:t> Character</a:t>
                      </a:r>
                      <a:endParaRPr lang="en-US" sz="1000">
                        <a:latin typeface="Times New Roman" pitchFamily="18" charset="0"/>
                        <a:cs typeface="Times New Roman" pitchFamily="18" charset="0"/>
                      </a:endParaRPr>
                    </a:p>
                  </a:txBody>
                  <a:tcPr marL="0" marR="0" marT="0" marB="0" anchor="ctr"/>
                </a:tc>
                <a:tc>
                  <a:txBody>
                    <a:bodyPr/>
                    <a:lstStyle/>
                    <a:p>
                      <a:pPr algn="ctr"/>
                      <a:r>
                        <a:rPr lang="en-US" sz="1000"/>
                        <a:t> Prophets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King</a:t>
                      </a:r>
                      <a:endParaRPr lang="en-US" sz="1000">
                        <a:latin typeface="Times New Roman" pitchFamily="18" charset="0"/>
                        <a:cs typeface="Times New Roman" pitchFamily="18" charset="0"/>
                      </a:endParaRPr>
                    </a:p>
                  </a:txBody>
                  <a:tcPr marL="0" marR="0" marT="0" marB="0" anchor="ctr"/>
                </a:tc>
                <a:tc gridSpan="2">
                  <a:txBody>
                    <a:bodyPr/>
                    <a:lstStyle/>
                    <a:p>
                      <a:pPr algn="ctr"/>
                      <a:r>
                        <a:rPr lang="en-US" sz="1000"/>
                        <a:t> Reign</a:t>
                      </a:r>
                      <a:endParaRPr lang="en-US" sz="1000">
                        <a:latin typeface="Times New Roman" pitchFamily="18" charset="0"/>
                        <a:cs typeface="Times New Roman" pitchFamily="18" charset="0"/>
                      </a:endParaRPr>
                    </a:p>
                  </a:txBody>
                  <a:tcPr marL="0" marR="0" marT="0" marB="0" anchor="ctr"/>
                </a:tc>
                <a:tc hMerge="1">
                  <a:txBody>
                    <a:bodyPr/>
                    <a:lstStyle/>
                    <a:p>
                      <a:endParaRPr lang="en-US"/>
                    </a:p>
                  </a:txBody>
                  <a:tcPr/>
                </a:tc>
                <a:tc>
                  <a:txBody>
                    <a:bodyPr/>
                    <a:lstStyle/>
                    <a:p>
                      <a:pPr algn="ctr"/>
                      <a:r>
                        <a:rPr lang="en-US" sz="1000"/>
                        <a:t> Character</a:t>
                      </a:r>
                      <a:endParaRPr lang="en-US" sz="1000">
                        <a:latin typeface="Times New Roman" pitchFamily="18" charset="0"/>
                        <a:cs typeface="Times New Roman" pitchFamily="18" charset="0"/>
                      </a:endParaRPr>
                    </a:p>
                  </a:txBody>
                  <a:tcPr marL="0" marR="0" marT="0" marB="0" anchor="ctr"/>
                </a:tc>
                <a:tc>
                  <a:txBody>
                    <a:bodyPr/>
                    <a:lstStyle/>
                    <a:p>
                      <a:pPr algn="ctr"/>
                      <a:r>
                        <a:rPr lang="en-US" sz="1000"/>
                        <a:t> Prophets</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1. Rehoboam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931-913</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17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Shemaiah</a:t>
                      </a:r>
                      <a:endParaRPr lang="en-US" sz="1000">
                        <a:latin typeface="Times New Roman" pitchFamily="18" charset="0"/>
                        <a:cs typeface="Times New Roman" pitchFamily="18" charset="0"/>
                      </a:endParaRPr>
                    </a:p>
                  </a:txBody>
                  <a:tcPr marL="0" marR="0" marT="0" marB="0" anchor="ctr"/>
                </a:tc>
                <a:tc>
                  <a:txBody>
                    <a:bodyPr/>
                    <a:lstStyle/>
                    <a:p>
                      <a:r>
                        <a:rPr lang="en-US" sz="1000"/>
                        <a:t> 1. Jeroboam I</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931-910</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Abijah</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2. Abijah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913-911</a:t>
                      </a:r>
                      <a:endParaRPr lang="en-US" sz="1000">
                        <a:latin typeface="Times New Roman" pitchFamily="18" charset="0"/>
                        <a:cs typeface="Times New Roman" pitchFamily="18" charset="0"/>
                      </a:endParaRPr>
                    </a:p>
                  </a:txBody>
                  <a:tcPr marL="0" marR="0" marT="0" marB="0" anchor="ctr"/>
                </a:tc>
                <a:tc>
                  <a:txBody>
                    <a:bodyPr/>
                    <a:lstStyle/>
                    <a:p>
                      <a:pPr algn="ctr"/>
                      <a:r>
                        <a:rPr lang="en-US" sz="1000"/>
                        <a:t> 3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2. Nadab</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910-909</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3. Asa</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911-870</a:t>
                      </a:r>
                      <a:endParaRPr lang="en-US" sz="1000">
                        <a:latin typeface="Times New Roman" pitchFamily="18" charset="0"/>
                        <a:cs typeface="Times New Roman" pitchFamily="18" charset="0"/>
                      </a:endParaRPr>
                    </a:p>
                  </a:txBody>
                  <a:tcPr marL="0" marR="0" marT="0" marB="0" anchor="ctr"/>
                </a:tc>
                <a:tc>
                  <a:txBody>
                    <a:bodyPr/>
                    <a:lstStyle/>
                    <a:p>
                      <a:pPr algn="ctr"/>
                      <a:r>
                        <a:rPr lang="en-US" sz="1000"/>
                        <a:t> 41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3. Baasha</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909-886</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24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rowSpan="3" gridSpan="5">
                  <a:txBody>
                    <a:bodyPr/>
                    <a:lstStyle/>
                    <a:p>
                      <a:r>
                        <a:rPr lang="en-US" sz="1000" dirty="0"/>
                        <a:t> </a:t>
                      </a:r>
                      <a:endParaRPr lang="en-US" sz="1000" dirty="0">
                        <a:latin typeface="Times New Roman" pitchFamily="18" charset="0"/>
                        <a:cs typeface="Times New Roman" pitchFamily="18" charset="0"/>
                      </a:endParaRPr>
                    </a:p>
                  </a:txBody>
                  <a:tcPr marL="0" marR="0" marT="0" marB="0" anchor="ct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r>
                        <a:rPr lang="en-US" sz="1000"/>
                        <a:t> 4. Elah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886-885</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r>
                        <a:rPr lang="en-US" sz="1000"/>
                        <a:t> 5. Zimri</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885</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 days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33250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r>
                        <a:rPr lang="en-US" sz="1000"/>
                        <a:t> 6. Omri</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885-874*</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rowSpan="2">
                  <a:txBody>
                    <a:bodyPr/>
                    <a:lstStyle/>
                    <a:p>
                      <a:pPr algn="ctr"/>
                      <a:r>
                        <a:rPr lang="en-US" sz="1000"/>
                        <a:t> Elijah  Micaiah</a:t>
                      </a:r>
                      <a:endParaRPr lang="en-US" sz="1000">
                        <a:latin typeface="Times New Roman" pitchFamily="18" charset="0"/>
                        <a:cs typeface="Times New Roman" pitchFamily="18" charset="0"/>
                      </a:endParaRPr>
                    </a:p>
                  </a:txBody>
                  <a:tcPr marL="0" marR="0" marT="0" marB="0" anchor="ctr"/>
                </a:tc>
              </a:tr>
              <a:tr h="332509">
                <a:tc>
                  <a:txBody>
                    <a:bodyPr/>
                    <a:lstStyle/>
                    <a:p>
                      <a:r>
                        <a:rPr lang="en-US" sz="1000"/>
                        <a:t> 4. Jehoshaphat</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870-848*</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25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7. Ahab</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874-853</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r>
              <a:tr h="332509">
                <a:tc>
                  <a:txBody>
                    <a:bodyPr/>
                    <a:lstStyle/>
                    <a:p>
                      <a:r>
                        <a:rPr lang="en-US" sz="1000"/>
                        <a:t> 5. Jehoram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848-841*</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8. Ahaziah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853-852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6. Ahaziah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841</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9. Joram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852-841</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Elisha</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7. Athaliah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841-835</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10. Jehu</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841-814</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28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8. Joash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835-796</a:t>
                      </a:r>
                      <a:endParaRPr lang="en-US" sz="1000">
                        <a:latin typeface="Times New Roman" pitchFamily="18" charset="0"/>
                        <a:cs typeface="Times New Roman" pitchFamily="18" charset="0"/>
                      </a:endParaRPr>
                    </a:p>
                  </a:txBody>
                  <a:tcPr marL="0" marR="0" marT="0" marB="0" anchor="ctr"/>
                </a:tc>
                <a:tc>
                  <a:txBody>
                    <a:bodyPr/>
                    <a:lstStyle/>
                    <a:p>
                      <a:pPr algn="ctr"/>
                      <a:r>
                        <a:rPr lang="en-US" sz="1000"/>
                        <a:t> 40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Joel</a:t>
                      </a:r>
                      <a:endParaRPr lang="en-US" sz="1000">
                        <a:latin typeface="Times New Roman" pitchFamily="18" charset="0"/>
                        <a:cs typeface="Times New Roman" pitchFamily="18" charset="0"/>
                      </a:endParaRPr>
                    </a:p>
                  </a:txBody>
                  <a:tcPr marL="0" marR="0" marT="0" marB="0" anchor="ctr"/>
                </a:tc>
                <a:tc>
                  <a:txBody>
                    <a:bodyPr/>
                    <a:lstStyle/>
                    <a:p>
                      <a:r>
                        <a:rPr lang="en-US" sz="1000"/>
                        <a:t> 11. Jehoahaz</a:t>
                      </a:r>
                      <a:endParaRPr lang="en-US" sz="1000">
                        <a:latin typeface="Times New Roman" pitchFamily="18" charset="0"/>
                        <a:cs typeface="Times New Roman" pitchFamily="18" charset="0"/>
                      </a:endParaRPr>
                    </a:p>
                  </a:txBody>
                  <a:tcPr marL="0" marR="0" marT="0" marB="0" anchor="ctr"/>
                </a:tc>
                <a:tc>
                  <a:txBody>
                    <a:bodyPr/>
                    <a:lstStyle/>
                    <a:p>
                      <a:pPr algn="ctr"/>
                      <a:r>
                        <a:rPr lang="en-US" sz="1000"/>
                        <a:t> 814-798</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17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rowSpan="3">
                  <a:txBody>
                    <a:bodyPr/>
                    <a:lstStyle/>
                    <a:p>
                      <a:pPr algn="ctr"/>
                      <a:r>
                        <a:rPr lang="en-US" sz="1000"/>
                        <a:t> Jonah  Amos  Hosea</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9. Amaziah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796-767</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29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c>
                  <a:txBody>
                    <a:bodyPr/>
                    <a:lstStyle/>
                    <a:p>
                      <a:r>
                        <a:rPr lang="en-US" sz="1000"/>
                        <a:t> 12. Jehoash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798-782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16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r>
              <a:tr h="332509">
                <a:tc>
                  <a:txBody>
                    <a:bodyPr/>
                    <a:lstStyle/>
                    <a:p>
                      <a:r>
                        <a:rPr lang="en-US" sz="1000"/>
                        <a:t> 10. Uzziah (Azariah)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767-740*</a:t>
                      </a:r>
                      <a:endParaRPr lang="en-US" sz="1000">
                        <a:latin typeface="Times New Roman" pitchFamily="18" charset="0"/>
                        <a:cs typeface="Times New Roman" pitchFamily="18" charset="0"/>
                      </a:endParaRPr>
                    </a:p>
                  </a:txBody>
                  <a:tcPr marL="0" marR="0" marT="0" marB="0" anchor="ctr"/>
                </a:tc>
                <a:tc>
                  <a:txBody>
                    <a:bodyPr/>
                    <a:lstStyle/>
                    <a:p>
                      <a:pPr algn="ctr"/>
                      <a:r>
                        <a:rPr lang="en-US" sz="1000"/>
                        <a:t> 52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rowSpan="4">
                  <a:txBody>
                    <a:bodyPr/>
                    <a:lstStyle/>
                    <a:p>
                      <a:pPr algn="ctr"/>
                      <a:r>
                        <a:rPr lang="en-US" sz="1000"/>
                        <a:t> Isaiah</a:t>
                      </a:r>
                      <a:br>
                        <a:rPr lang="en-US" sz="1000"/>
                      </a:br>
                      <a:r>
                        <a:rPr lang="en-US" sz="1000"/>
                        <a:t>Micah</a:t>
                      </a:r>
                      <a:endParaRPr lang="en-US" sz="1000">
                        <a:latin typeface="Times New Roman" pitchFamily="18" charset="0"/>
                        <a:cs typeface="Times New Roman" pitchFamily="18" charset="0"/>
                      </a:endParaRPr>
                    </a:p>
                  </a:txBody>
                  <a:tcPr marL="0" marR="0" marT="0" marB="0" anchor="ctr"/>
                </a:tc>
                <a:tc>
                  <a:txBody>
                    <a:bodyPr/>
                    <a:lstStyle/>
                    <a:p>
                      <a:r>
                        <a:rPr lang="en-US" sz="1000"/>
                        <a:t> 13. Jeroboam II</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782-753*</a:t>
                      </a:r>
                      <a:endParaRPr lang="en-US" sz="1000">
                        <a:latin typeface="Times New Roman" pitchFamily="18" charset="0"/>
                        <a:cs typeface="Times New Roman" pitchFamily="18" charset="0"/>
                      </a:endParaRPr>
                    </a:p>
                  </a:txBody>
                  <a:tcPr marL="0" marR="0" marT="0" marB="0" anchor="ctr"/>
                </a:tc>
                <a:tc>
                  <a:txBody>
                    <a:bodyPr/>
                    <a:lstStyle/>
                    <a:p>
                      <a:pPr algn="ctr"/>
                      <a:r>
                        <a:rPr lang="en-US" sz="1000"/>
                        <a:t> 41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r>
              <a:tr h="332509">
                <a:tc>
                  <a:txBody>
                    <a:bodyPr/>
                    <a:lstStyle/>
                    <a:p>
                      <a:r>
                        <a:rPr lang="en-US" sz="1000"/>
                        <a:t> 11. Jotham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740-732*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16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a:txBody>
                    <a:bodyPr/>
                    <a:lstStyle/>
                    <a:p>
                      <a:r>
                        <a:rPr lang="en-US" sz="1000"/>
                        <a:t> 14. Zechariah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753-752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 mo</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12. Ahaz</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732-716</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16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a:txBody>
                    <a:bodyPr/>
                    <a:lstStyle/>
                    <a:p>
                      <a:r>
                        <a:rPr lang="en-US" sz="1000"/>
                        <a:t> 15. Shallum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752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 mo</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13. Hezekiah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716-687</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29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a:txBody>
                    <a:bodyPr/>
                    <a:lstStyle/>
                    <a:p>
                      <a:r>
                        <a:rPr lang="en-US" sz="1000"/>
                        <a:t> 16. Menahem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752-742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10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332509">
                <a:tc>
                  <a:txBody>
                    <a:bodyPr/>
                    <a:lstStyle/>
                    <a:p>
                      <a:r>
                        <a:rPr lang="en-US" sz="1000"/>
                        <a:t> 14. Manasseh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687-642*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55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r>
                        <a:rPr lang="en-US" sz="1000">
                          <a:hlinkClick r:id="rId2" tooltip="Stone-Campbell Journal Article"/>
                        </a:rPr>
                        <a:t>Bad/Repented</a:t>
                      </a:r>
                      <a:endParaRPr lang="en-US" sz="1000">
                        <a:latin typeface="Times New Roman" pitchFamily="18" charset="0"/>
                        <a:cs typeface="Times New Roman" pitchFamily="18" charset="0"/>
                      </a:endParaRPr>
                    </a:p>
                  </a:txBody>
                  <a:tcPr marL="0" marR="0" marT="0" marB="0" anchor="ctr"/>
                </a:tc>
                <a:tc rowSpan="4">
                  <a:txBody>
                    <a:bodyPr/>
                    <a:lstStyle/>
                    <a:p>
                      <a:pPr algn="ctr"/>
                      <a:r>
                        <a:rPr lang="en-US" sz="1000"/>
                        <a:t> Nahum</a:t>
                      </a:r>
                      <a:br>
                        <a:rPr lang="en-US" sz="1000"/>
                      </a:br>
                      <a:r>
                        <a:rPr lang="en-US" sz="1000"/>
                        <a:t>Habakkuk</a:t>
                      </a:r>
                      <a:br>
                        <a:rPr lang="en-US" sz="1000"/>
                      </a:br>
                      <a:r>
                        <a:rPr lang="en-US" sz="1000"/>
                        <a:t>Zephaniah</a:t>
                      </a:r>
                      <a:br>
                        <a:rPr lang="en-US" sz="1000"/>
                      </a:br>
                      <a:endParaRPr lang="en-US" sz="1000">
                        <a:latin typeface="Times New Roman" pitchFamily="18" charset="0"/>
                        <a:cs typeface="Times New Roman" pitchFamily="18" charset="0"/>
                      </a:endParaRPr>
                    </a:p>
                  </a:txBody>
                  <a:tcPr marL="0" marR="0" marT="0" marB="0" anchor="ctr"/>
                </a:tc>
                <a:tc>
                  <a:txBody>
                    <a:bodyPr/>
                    <a:lstStyle/>
                    <a:p>
                      <a:r>
                        <a:rPr lang="en-US" sz="1000"/>
                        <a:t> 17. Pekahiah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742-740</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332509">
                <a:tc>
                  <a:txBody>
                    <a:bodyPr/>
                    <a:lstStyle/>
                    <a:p>
                      <a:r>
                        <a:rPr lang="en-US" sz="1000"/>
                        <a:t> 15. Amon</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642-640</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a:txBody>
                    <a:bodyPr/>
                    <a:lstStyle/>
                    <a:p>
                      <a:r>
                        <a:rPr lang="en-US" sz="1000"/>
                        <a:t> 18. Pekah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740-732*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20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16. Josiah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640-608</a:t>
                      </a:r>
                      <a:endParaRPr lang="en-US" sz="1000">
                        <a:latin typeface="Times New Roman" pitchFamily="18" charset="0"/>
                        <a:cs typeface="Times New Roman" pitchFamily="18" charset="0"/>
                      </a:endParaRPr>
                    </a:p>
                  </a:txBody>
                  <a:tcPr marL="0" marR="0" marT="0" marB="0" anchor="ctr"/>
                </a:tc>
                <a:tc>
                  <a:txBody>
                    <a:bodyPr/>
                    <a:lstStyle/>
                    <a:p>
                      <a:pPr algn="ctr"/>
                      <a:r>
                        <a:rPr lang="en-US" sz="1000"/>
                        <a:t> 31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Good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a:txBody>
                    <a:bodyPr/>
                    <a:lstStyle/>
                    <a:p>
                      <a:r>
                        <a:rPr lang="en-US" sz="1000"/>
                        <a:t> 19. Hoshea</a:t>
                      </a:r>
                      <a:endParaRPr lang="en-US" sz="1000">
                        <a:latin typeface="Times New Roman" pitchFamily="18" charset="0"/>
                        <a:cs typeface="Times New Roman" pitchFamily="18" charset="0"/>
                      </a:endParaRPr>
                    </a:p>
                  </a:txBody>
                  <a:tcPr marL="0" marR="0" marT="0" marB="0" anchor="ctr"/>
                </a:tc>
                <a:tc>
                  <a:txBody>
                    <a:bodyPr/>
                    <a:lstStyle/>
                    <a:p>
                      <a:pPr algn="ctr"/>
                      <a:r>
                        <a:rPr lang="en-US" sz="1000"/>
                        <a:t> 732-712</a:t>
                      </a:r>
                      <a:endParaRPr lang="en-US" sz="1000">
                        <a:latin typeface="Times New Roman" pitchFamily="18" charset="0"/>
                        <a:cs typeface="Times New Roman" pitchFamily="18" charset="0"/>
                      </a:endParaRPr>
                    </a:p>
                  </a:txBody>
                  <a:tcPr marL="0" marR="0" marT="0" marB="0" anchor="ctr"/>
                </a:tc>
                <a:tc>
                  <a:txBody>
                    <a:bodyPr/>
                    <a:lstStyle/>
                    <a:p>
                      <a:pPr algn="ctr"/>
                      <a:r>
                        <a:rPr lang="en-US" sz="1000"/>
                        <a:t> 9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a:txBody>
                    <a:bodyPr/>
                    <a:lstStyle/>
                    <a:p>
                      <a:pPr algn="ctr"/>
                      <a:r>
                        <a:rPr lang="en-US" sz="1000"/>
                        <a:t> </a:t>
                      </a:r>
                      <a:endParaRPr lang="en-US" sz="1000">
                        <a:latin typeface="Times New Roman" pitchFamily="18" charset="0"/>
                        <a:cs typeface="Times New Roman" pitchFamily="18" charset="0"/>
                      </a:endParaRPr>
                    </a:p>
                  </a:txBody>
                  <a:tcPr marL="0" marR="0" marT="0" marB="0" anchor="ctr"/>
                </a:tc>
              </a:tr>
              <a:tr h="166255">
                <a:tc>
                  <a:txBody>
                    <a:bodyPr/>
                    <a:lstStyle/>
                    <a:p>
                      <a:r>
                        <a:rPr lang="en-US" sz="1000"/>
                        <a:t> 17. Jehoahaz</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608</a:t>
                      </a:r>
                      <a:endParaRPr lang="en-US" sz="1000">
                        <a:latin typeface="Times New Roman" pitchFamily="18" charset="0"/>
                        <a:cs typeface="Times New Roman" pitchFamily="18" charset="0"/>
                      </a:endParaRPr>
                    </a:p>
                  </a:txBody>
                  <a:tcPr marL="0" marR="0" marT="0" marB="0" anchor="ctr"/>
                </a:tc>
                <a:tc>
                  <a:txBody>
                    <a:bodyPr/>
                    <a:lstStyle/>
                    <a:p>
                      <a:pPr algn="ctr"/>
                      <a:r>
                        <a:rPr lang="en-US" sz="1000"/>
                        <a:t> 3 mo</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gridSpan="5">
                  <a:txBody>
                    <a:bodyPr/>
                    <a:lstStyle/>
                    <a:p>
                      <a:pPr algn="ctr"/>
                      <a:r>
                        <a:rPr lang="en-US" sz="1000"/>
                        <a:t>722 BC Fall of Samaria to Assyria</a:t>
                      </a:r>
                      <a:endParaRPr lang="en-US" sz="1000">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255">
                <a:tc>
                  <a:txBody>
                    <a:bodyPr/>
                    <a:lstStyle/>
                    <a:p>
                      <a:r>
                        <a:rPr lang="en-US" sz="1000"/>
                        <a:t> 18. Jehoiakim</a:t>
                      </a:r>
                      <a:endParaRPr lang="en-US" sz="1000">
                        <a:latin typeface="Times New Roman" pitchFamily="18" charset="0"/>
                        <a:cs typeface="Times New Roman" pitchFamily="18" charset="0"/>
                      </a:endParaRPr>
                    </a:p>
                  </a:txBody>
                  <a:tcPr marL="0" marR="0" marT="0" marB="0" anchor="ctr"/>
                </a:tc>
                <a:tc>
                  <a:txBody>
                    <a:bodyPr/>
                    <a:lstStyle/>
                    <a:p>
                      <a:pPr algn="ctr"/>
                      <a:r>
                        <a:rPr lang="en-US" sz="1000"/>
                        <a:t> 608-597</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rowSpan="3">
                  <a:txBody>
                    <a:bodyPr/>
                    <a:lstStyle/>
                    <a:p>
                      <a:pPr algn="ctr"/>
                      <a:r>
                        <a:rPr lang="en-US" sz="1000"/>
                        <a:t>  Daniel</a:t>
                      </a:r>
                      <a:br>
                        <a:rPr lang="en-US" sz="1000"/>
                      </a:br>
                      <a:r>
                        <a:rPr lang="en-US" sz="1000"/>
                        <a:t>Ezekiel </a:t>
                      </a:r>
                      <a:br>
                        <a:rPr lang="en-US" sz="1000"/>
                      </a:br>
                      <a:r>
                        <a:rPr lang="en-US" sz="1000"/>
                        <a:t>Jeremiah</a:t>
                      </a:r>
                      <a:endParaRPr lang="en-US" sz="1000">
                        <a:latin typeface="Times New Roman" pitchFamily="18" charset="0"/>
                        <a:cs typeface="Times New Roman" pitchFamily="18" charset="0"/>
                      </a:endParaRPr>
                    </a:p>
                  </a:txBody>
                  <a:tcPr marL="0" marR="0" marT="0" marB="0" anchor="ctr"/>
                </a:tc>
                <a:tc rowSpan="4" gridSpan="5">
                  <a:txBody>
                    <a:bodyPr/>
                    <a:lstStyle/>
                    <a:p>
                      <a:pPr algn="ctr"/>
                      <a:r>
                        <a:rPr lang="en-US" sz="1000"/>
                        <a:t>   * Co-regency</a:t>
                      </a:r>
                      <a:endParaRPr lang="en-US" sz="1000">
                        <a:latin typeface="Times New Roman" pitchFamily="18" charset="0"/>
                        <a:cs typeface="Times New Roman" pitchFamily="18" charset="0"/>
                      </a:endParaRPr>
                    </a:p>
                  </a:txBody>
                  <a:tcPr marL="0" marR="0" marT="0" marB="0" anchor="ct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r>
              <a:tr h="166255">
                <a:tc>
                  <a:txBody>
                    <a:bodyPr/>
                    <a:lstStyle/>
                    <a:p>
                      <a:r>
                        <a:rPr lang="en-US" sz="1000"/>
                        <a:t> 19. Jehoiachin</a:t>
                      </a:r>
                      <a:endParaRPr lang="en-US" sz="1000">
                        <a:latin typeface="Times New Roman" pitchFamily="18" charset="0"/>
                        <a:cs typeface="Times New Roman" pitchFamily="18" charset="0"/>
                      </a:endParaRPr>
                    </a:p>
                  </a:txBody>
                  <a:tcPr marL="0" marR="0" marT="0" marB="0" anchor="ctr"/>
                </a:tc>
                <a:tc>
                  <a:txBody>
                    <a:bodyPr/>
                    <a:lstStyle/>
                    <a:p>
                      <a:pPr algn="ctr"/>
                      <a:r>
                        <a:rPr lang="en-US" sz="1000"/>
                        <a:t> 597</a:t>
                      </a:r>
                      <a:endParaRPr lang="en-US" sz="1000">
                        <a:latin typeface="Times New Roman" pitchFamily="18" charset="0"/>
                        <a:cs typeface="Times New Roman" pitchFamily="18" charset="0"/>
                      </a:endParaRPr>
                    </a:p>
                  </a:txBody>
                  <a:tcPr marL="0" marR="0" marT="0" marB="0" anchor="ctr"/>
                </a:tc>
                <a:tc>
                  <a:txBody>
                    <a:bodyPr/>
                    <a:lstStyle/>
                    <a:p>
                      <a:pPr algn="ctr"/>
                      <a:r>
                        <a:rPr lang="en-US" sz="1000"/>
                        <a:t> 3 mos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66255">
                <a:tc>
                  <a:txBody>
                    <a:bodyPr/>
                    <a:lstStyle/>
                    <a:p>
                      <a:r>
                        <a:rPr lang="en-US" sz="1000"/>
                        <a:t> 20. Zedekiah</a:t>
                      </a:r>
                      <a:endParaRPr lang="en-US" sz="1000">
                        <a:latin typeface="Times New Roman" pitchFamily="18" charset="0"/>
                        <a:cs typeface="Times New Roman" pitchFamily="18" charset="0"/>
                      </a:endParaRPr>
                    </a:p>
                  </a:txBody>
                  <a:tcPr marL="0" marR="0" marT="0" marB="0" anchor="ctr"/>
                </a:tc>
                <a:tc>
                  <a:txBody>
                    <a:bodyPr/>
                    <a:lstStyle/>
                    <a:p>
                      <a:pPr algn="ctr"/>
                      <a:r>
                        <a:rPr lang="en-US" sz="1000"/>
                        <a:t> 597-586</a:t>
                      </a:r>
                      <a:endParaRPr lang="en-US" sz="1000">
                        <a:latin typeface="Times New Roman" pitchFamily="18" charset="0"/>
                        <a:cs typeface="Times New Roman" pitchFamily="18" charset="0"/>
                      </a:endParaRPr>
                    </a:p>
                  </a:txBody>
                  <a:tcPr marL="0" marR="0" marT="0" marB="0" anchor="ctr"/>
                </a:tc>
                <a:tc>
                  <a:txBody>
                    <a:bodyPr/>
                    <a:lstStyle/>
                    <a:p>
                      <a:pPr algn="ctr"/>
                      <a:r>
                        <a:rPr lang="en-US" sz="1000"/>
                        <a:t> 11 years</a:t>
                      </a:r>
                      <a:endParaRPr lang="en-US" sz="1000">
                        <a:latin typeface="Times New Roman" pitchFamily="18" charset="0"/>
                        <a:cs typeface="Times New Roman" pitchFamily="18" charset="0"/>
                      </a:endParaRPr>
                    </a:p>
                  </a:txBody>
                  <a:tcPr marL="0" marR="0" marT="0" marB="0" anchor="ctr"/>
                </a:tc>
                <a:tc>
                  <a:txBody>
                    <a:bodyPr/>
                    <a:lstStyle/>
                    <a:p>
                      <a:pPr algn="ctr"/>
                      <a:r>
                        <a:rPr lang="en-US" sz="1000"/>
                        <a:t> Bad</a:t>
                      </a:r>
                      <a:endParaRPr lang="en-US" sz="1000">
                        <a:latin typeface="Times New Roman" pitchFamily="18" charset="0"/>
                        <a:cs typeface="Times New Roman" pitchFamily="18" charset="0"/>
                      </a:endParaRPr>
                    </a:p>
                  </a:txBody>
                  <a:tcPr marL="0" marR="0" marT="0" marB="0" anchor="ctr"/>
                </a:tc>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66255">
                <a:tc gridSpan="5">
                  <a:txBody>
                    <a:bodyPr/>
                    <a:lstStyle/>
                    <a:p>
                      <a:pPr algn="ctr"/>
                      <a:r>
                        <a:rPr lang="en-US" sz="1000" dirty="0"/>
                        <a:t> Destruction of Jerusalem, 9th Av, 586 BC, Babylonian Captivity</a:t>
                      </a:r>
                      <a:endParaRPr lang="en-US" sz="1000" dirty="0">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
        <p:nvSpPr>
          <p:cNvPr id="5" name="Rectangle 1"/>
          <p:cNvSpPr>
            <a:spLocks noChangeArrowheads="1"/>
          </p:cNvSpPr>
          <p:nvPr/>
        </p:nvSpPr>
        <p:spPr bwMode="auto">
          <a:xfrm>
            <a:off x="304800" y="270440"/>
            <a:ext cx="3581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0099"/>
                </a:solidFill>
                <a:effectLst/>
                <a:latin typeface="Times New Roman" pitchFamily="18" charset="0"/>
                <a:cs typeface="Times New Roman" pitchFamily="18" charset="0"/>
              </a:rPr>
              <a:t>Kings of Israel and Judah</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0683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7FA729-E57F-4612-A45D-F9B66B2173E3}" type="slidenum">
              <a:rPr lang="en-US" smtClean="0"/>
              <a:t>45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715084361"/>
              </p:ext>
            </p:extLst>
          </p:nvPr>
        </p:nvGraphicFramePr>
        <p:xfrm>
          <a:off x="1123095" y="1447800"/>
          <a:ext cx="6583679" cy="3291840"/>
        </p:xfrm>
        <a:graphic>
          <a:graphicData uri="http://schemas.openxmlformats.org/drawingml/2006/table">
            <a:tbl>
              <a:tblPr>
                <a:tableStyleId>{616DA210-FB5B-4158-B5E0-FEB733F419BA}</a:tableStyleId>
              </a:tblPr>
              <a:tblGrid>
                <a:gridCol w="2172614"/>
                <a:gridCol w="2172614"/>
                <a:gridCol w="2238451"/>
              </a:tblGrid>
              <a:tr h="0">
                <a:tc gridSpan="3">
                  <a:txBody>
                    <a:bodyPr/>
                    <a:lstStyle/>
                    <a:p>
                      <a:pPr algn="ctr"/>
                      <a:r>
                        <a:rPr lang="en-US" dirty="0"/>
                        <a:t>  1. Josiah</a:t>
                      </a:r>
                      <a:br>
                        <a:rPr lang="en-US" dirty="0"/>
                      </a:br>
                      <a:r>
                        <a:rPr lang="en-US" dirty="0"/>
                        <a:t>Reigned 31 years (640-609 BC)</a:t>
                      </a:r>
                    </a:p>
                  </a:txBody>
                  <a:tcPr marL="0" marR="0" marT="0" marB="0" anchor="ctr"/>
                </a:tc>
                <a:tc hMerge="1">
                  <a:txBody>
                    <a:bodyPr/>
                    <a:lstStyle/>
                    <a:p>
                      <a:endParaRPr lang="en-US"/>
                    </a:p>
                  </a:txBody>
                  <a:tcPr/>
                </a:tc>
                <a:tc hMerge="1">
                  <a:txBody>
                    <a:bodyPr/>
                    <a:lstStyle/>
                    <a:p>
                      <a:endParaRPr lang="en-US"/>
                    </a:p>
                  </a:txBody>
                  <a:tcPr/>
                </a:tc>
              </a:tr>
              <a:tr h="0">
                <a:tc>
                  <a:txBody>
                    <a:bodyPr/>
                    <a:lstStyle/>
                    <a:p>
                      <a:pPr algn="ctr"/>
                      <a:r>
                        <a:rPr lang="en-US"/>
                        <a:t> 2. Jehoahaz (Shallum)</a:t>
                      </a:r>
                      <a:br>
                        <a:rPr lang="en-US"/>
                      </a:br>
                      <a:r>
                        <a:rPr lang="en-US"/>
                        <a:t>Reigned 3 months (609 BC)</a:t>
                      </a:r>
                      <a:br>
                        <a:rPr lang="en-US"/>
                      </a:br>
                      <a:r>
                        <a:rPr lang="en-US"/>
                        <a:t>Taken prisoner to Egypt by Pharaoh Neco</a:t>
                      </a:r>
                    </a:p>
                  </a:txBody>
                  <a:tcPr marL="0" marR="0" marT="0" marB="0" anchor="ctr"/>
                </a:tc>
                <a:tc>
                  <a:txBody>
                    <a:bodyPr/>
                    <a:lstStyle/>
                    <a:p>
                      <a:pPr algn="ctr"/>
                      <a:r>
                        <a:rPr lang="en-US"/>
                        <a:t> 3. Jehoiakim (Eliakim)</a:t>
                      </a:r>
                      <a:br>
                        <a:rPr lang="en-US"/>
                      </a:br>
                      <a:r>
                        <a:rPr lang="en-US"/>
                        <a:t>Reigned 11 years (609-598 BC)</a:t>
                      </a:r>
                      <a:br>
                        <a:rPr lang="en-US"/>
                      </a:br>
                      <a:r>
                        <a:rPr lang="en-US"/>
                        <a:t>Died in Jerusalem</a:t>
                      </a:r>
                    </a:p>
                  </a:txBody>
                  <a:tcPr marL="0" marR="0" marT="0" marB="0" anchor="ctr"/>
                </a:tc>
                <a:tc>
                  <a:txBody>
                    <a:bodyPr/>
                    <a:lstStyle/>
                    <a:p>
                      <a:pPr algn="ctr"/>
                      <a:r>
                        <a:rPr lang="en-US"/>
                        <a:t> 5. Zedekiah</a:t>
                      </a:r>
                      <a:br>
                        <a:rPr lang="en-US"/>
                      </a:br>
                      <a:r>
                        <a:rPr lang="en-US"/>
                        <a:t>Reigned 11 years (597--586 BC)</a:t>
                      </a:r>
                      <a:br>
                        <a:rPr lang="en-US"/>
                      </a:br>
                      <a:r>
                        <a:rPr lang="en-US"/>
                        <a:t>Taken prisoner to Babylon by Nebuchadnezzar</a:t>
                      </a:r>
                    </a:p>
                  </a:txBody>
                  <a:tcPr marL="0" marR="0" marT="0" marB="0" anchor="ctr"/>
                </a:tc>
              </a:tr>
              <a:tr h="0">
                <a:tc gridSpan="3">
                  <a:txBody>
                    <a:bodyPr/>
                    <a:lstStyle/>
                    <a:p>
                      <a:pPr algn="ctr"/>
                      <a:r>
                        <a:rPr lang="en-US" dirty="0"/>
                        <a:t>   4. </a:t>
                      </a:r>
                      <a:r>
                        <a:rPr lang="en-US" dirty="0" err="1"/>
                        <a:t>Jehoichin</a:t>
                      </a:r>
                      <a:r>
                        <a:rPr lang="en-US" dirty="0"/>
                        <a:t> (</a:t>
                      </a:r>
                      <a:r>
                        <a:rPr lang="en-US" dirty="0" err="1"/>
                        <a:t>Jeconiah</a:t>
                      </a:r>
                      <a:r>
                        <a:rPr lang="en-US" dirty="0"/>
                        <a:t>, </a:t>
                      </a:r>
                      <a:r>
                        <a:rPr lang="en-US" dirty="0" err="1"/>
                        <a:t>Coniah</a:t>
                      </a:r>
                      <a:r>
                        <a:rPr lang="en-US" dirty="0"/>
                        <a:t>)</a:t>
                      </a:r>
                      <a:br>
                        <a:rPr lang="en-US" dirty="0"/>
                      </a:br>
                      <a:r>
                        <a:rPr lang="en-US" dirty="0"/>
                        <a:t>Reigned 3 months (December 9, 598 - March 16, 597 BC)</a:t>
                      </a:r>
                      <a:br>
                        <a:rPr lang="en-US" dirty="0"/>
                      </a:br>
                      <a:r>
                        <a:rPr lang="en-US" dirty="0"/>
                        <a:t>Taken prisoner to Babylon by Nebuchadnezzar (with Ezekiel)</a:t>
                      </a:r>
                    </a:p>
                  </a:txBody>
                  <a:tcPr marL="0" marR="0" marT="0" marB="0" anchor="ctr"/>
                </a:tc>
                <a:tc hMerge="1">
                  <a:txBody>
                    <a:bodyPr/>
                    <a:lstStyle/>
                    <a:p>
                      <a:endParaRPr lang="en-US"/>
                    </a:p>
                  </a:txBody>
                  <a:tcPr/>
                </a:tc>
                <a:tc hMerge="1">
                  <a:txBody>
                    <a:bodyPr/>
                    <a:lstStyle/>
                    <a:p>
                      <a:endParaRPr lang="en-US"/>
                    </a:p>
                  </a:txBody>
                  <a:tcPr/>
                </a:tc>
              </a:tr>
            </a:tbl>
          </a:graphicData>
        </a:graphic>
      </p:graphicFrame>
      <p:sp>
        <p:nvSpPr>
          <p:cNvPr id="4" name="Rectangle 1"/>
          <p:cNvSpPr>
            <a:spLocks noChangeArrowheads="1"/>
          </p:cNvSpPr>
          <p:nvPr/>
        </p:nvSpPr>
        <p:spPr bwMode="auto">
          <a:xfrm>
            <a:off x="990600" y="484257"/>
            <a:ext cx="34243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0099"/>
                </a:solidFill>
                <a:effectLst/>
                <a:latin typeface="Times New Roman" pitchFamily="18" charset="0"/>
                <a:cs typeface="Times New Roman" pitchFamily="18" charset="0"/>
              </a:rPr>
              <a:t>The Last Five Kings of Judah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4114800" y="5334000"/>
            <a:ext cx="3608552" cy="646331"/>
          </a:xfrm>
          <a:prstGeom prst="rect">
            <a:avLst/>
          </a:prstGeom>
        </p:spPr>
        <p:txBody>
          <a:bodyPr wrap="none">
            <a:spAutoFit/>
          </a:bodyPr>
          <a:lstStyle/>
          <a:p>
            <a:r>
              <a:rPr lang="en-US" dirty="0">
                <a:hlinkClick r:id="rId2"/>
              </a:rPr>
              <a:t>http://</a:t>
            </a:r>
            <a:r>
              <a:rPr lang="en-US" dirty="0" smtClean="0">
                <a:hlinkClick r:id="rId2"/>
              </a:rPr>
              <a:t>www.ldolphin.org/kings.html</a:t>
            </a:r>
            <a:endParaRPr lang="en-US" dirty="0" smtClean="0"/>
          </a:p>
          <a:p>
            <a:endParaRPr lang="en-US" dirty="0"/>
          </a:p>
        </p:txBody>
      </p:sp>
    </p:spTree>
    <p:extLst>
      <p:ext uri="{BB962C8B-B14F-4D97-AF65-F5344CB8AC3E}">
        <p14:creationId xmlns:p14="http://schemas.microsoft.com/office/powerpoint/2010/main" val="262677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Introducing The Old Testament</a:t>
            </a:r>
            <a:endParaRPr lang="en-US" dirty="0"/>
          </a:p>
        </p:txBody>
      </p:sp>
      <p:sp>
        <p:nvSpPr>
          <p:cNvPr id="3" name="TextBox 2"/>
          <p:cNvSpPr txBox="1"/>
          <p:nvPr/>
        </p:nvSpPr>
        <p:spPr>
          <a:xfrm>
            <a:off x="228600" y="1610380"/>
            <a:ext cx="2902527"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Divine</a:t>
            </a:r>
            <a:r>
              <a:rPr lang="en-US" sz="2800" dirty="0" smtClean="0"/>
              <a:t> Revelation</a:t>
            </a:r>
          </a:p>
        </p:txBody>
      </p:sp>
      <p:sp>
        <p:nvSpPr>
          <p:cNvPr id="4" name="Slide Number Placeholder 3"/>
          <p:cNvSpPr>
            <a:spLocks noGrp="1"/>
          </p:cNvSpPr>
          <p:nvPr>
            <p:ph type="sldNum" sz="quarter" idx="12"/>
          </p:nvPr>
        </p:nvSpPr>
        <p:spPr/>
        <p:txBody>
          <a:bodyPr/>
          <a:lstStyle/>
          <a:p>
            <a:fld id="{907FA729-E57F-4612-A45D-F9B66B2173E3}" type="slidenum">
              <a:rPr lang="en-US" smtClean="0"/>
              <a:t>5</a:t>
            </a:fld>
            <a:endParaRPr lang="en-US"/>
          </a:p>
        </p:txBody>
      </p:sp>
      <p:sp>
        <p:nvSpPr>
          <p:cNvPr id="6" name="TextBox 5"/>
          <p:cNvSpPr txBox="1"/>
          <p:nvPr/>
        </p:nvSpPr>
        <p:spPr>
          <a:xfrm>
            <a:off x="381000" y="2235200"/>
            <a:ext cx="846050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Times New Roman" pitchFamily="18" charset="0"/>
                <a:cs typeface="Times New Roman" pitchFamily="18" charset="0"/>
              </a:rPr>
              <a:t>All religion is some fashion or another seeks to make known divine communication to humans.  This “knowledge” can come through the discovery of ‘god in nature or through actual divine words and decrees. The Old Testament knows both.  </a:t>
            </a:r>
            <a:endParaRPr lang="en-US" dirty="0">
              <a:latin typeface="Times New Roman" pitchFamily="18" charset="0"/>
              <a:cs typeface="Times New Roman" pitchFamily="18" charset="0"/>
            </a:endParaRPr>
          </a:p>
        </p:txBody>
      </p:sp>
      <p:sp>
        <p:nvSpPr>
          <p:cNvPr id="7" name="TextBox 6"/>
          <p:cNvSpPr txBox="1"/>
          <p:nvPr/>
        </p:nvSpPr>
        <p:spPr>
          <a:xfrm>
            <a:off x="228600" y="3515380"/>
            <a:ext cx="3534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Biblical Interpretation </a:t>
            </a:r>
            <a:endParaRPr lang="en-US" sz="2800" dirty="0">
              <a:latin typeface="Times New Roman" pitchFamily="18" charset="0"/>
              <a:cs typeface="Times New Roman" pitchFamily="18" charset="0"/>
            </a:endParaRPr>
          </a:p>
        </p:txBody>
      </p:sp>
      <p:sp>
        <p:nvSpPr>
          <p:cNvPr id="8" name="TextBox 7"/>
          <p:cNvSpPr txBox="1"/>
          <p:nvPr/>
        </p:nvSpPr>
        <p:spPr>
          <a:xfrm>
            <a:off x="380999" y="4038600"/>
            <a:ext cx="8460509"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latin typeface="Times New Roman" pitchFamily="18" charset="0"/>
                <a:cs typeface="Times New Roman" pitchFamily="18" charset="0"/>
              </a:rPr>
              <a:t>What is the literal sense of a passage is not always as obvious in the speeches and writing of the ancient authors of the East as it is in our own times.  For what they wished to express is not to be determined by the rules of grammar and philology alone, nor solely by the context.  The interpreter must go back wholly in spirit to those remote centuries of the East and with the aid of history, archaeology, ethnology and other sciences, accurately determine what modes of writing the authors of that period would be likely to use, and in fact did use.        </a:t>
            </a:r>
            <a:r>
              <a:rPr lang="en-US" i="1" dirty="0" smtClean="0">
                <a:latin typeface="Times New Roman" pitchFamily="18" charset="0"/>
                <a:cs typeface="Times New Roman" pitchFamily="18" charset="0"/>
              </a:rPr>
              <a:t>Pope Pius Xii   1943</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275569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Introducing The Old Testament</a:t>
            </a:r>
            <a:endParaRPr lang="en-US" dirty="0"/>
          </a:p>
        </p:txBody>
      </p:sp>
      <p:sp>
        <p:nvSpPr>
          <p:cNvPr id="3" name="TextBox 2"/>
          <p:cNvSpPr txBox="1"/>
          <p:nvPr/>
        </p:nvSpPr>
        <p:spPr>
          <a:xfrm>
            <a:off x="1917699" y="1752600"/>
            <a:ext cx="5340927" cy="523220"/>
          </a:xfrm>
          <a:prstGeom prst="rect">
            <a:avLst/>
          </a:prstGeom>
          <a:noFill/>
        </p:spPr>
        <p:txBody>
          <a:bodyPr wrap="square" rtlCol="0">
            <a:spAutoFit/>
          </a:bodyPr>
          <a:lstStyle/>
          <a:p>
            <a:r>
              <a:rPr lang="en-US" sz="2800" dirty="0" smtClean="0"/>
              <a:t>The Nature of the Old Testament</a:t>
            </a:r>
          </a:p>
        </p:txBody>
      </p:sp>
      <p:sp>
        <p:nvSpPr>
          <p:cNvPr id="4" name="Slide Number Placeholder 3"/>
          <p:cNvSpPr>
            <a:spLocks noGrp="1"/>
          </p:cNvSpPr>
          <p:nvPr>
            <p:ph type="sldNum" sz="quarter" idx="12"/>
          </p:nvPr>
        </p:nvSpPr>
        <p:spPr/>
        <p:txBody>
          <a:bodyPr/>
          <a:lstStyle/>
          <a:p>
            <a:fld id="{907FA729-E57F-4612-A45D-F9B66B2173E3}" type="slidenum">
              <a:rPr lang="en-US" smtClean="0"/>
              <a:t>6</a:t>
            </a:fld>
            <a:endParaRPr lang="en-US"/>
          </a:p>
        </p:txBody>
      </p:sp>
      <p:sp>
        <p:nvSpPr>
          <p:cNvPr id="5" name="TextBox 4"/>
          <p:cNvSpPr txBox="1"/>
          <p:nvPr/>
        </p:nvSpPr>
        <p:spPr>
          <a:xfrm>
            <a:off x="304800" y="4267200"/>
            <a:ext cx="74676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The New Testament proclaims the life and message of Jesus Christ as “good news” for all peoples, and sees in Jesus the continuation and fulfillment of the Old Testament hopes of a Savior and Messiah.  </a:t>
            </a:r>
            <a:endParaRPr lang="en-US" dirty="0">
              <a:latin typeface="Times New Roman" pitchFamily="18" charset="0"/>
              <a:cs typeface="Times New Roman" pitchFamily="18" charset="0"/>
            </a:endParaRPr>
          </a:p>
        </p:txBody>
      </p:sp>
      <p:sp>
        <p:nvSpPr>
          <p:cNvPr id="6" name="TextBox 5"/>
          <p:cNvSpPr txBox="1"/>
          <p:nvPr/>
        </p:nvSpPr>
        <p:spPr>
          <a:xfrm>
            <a:off x="330200" y="2667000"/>
            <a:ext cx="66040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For Christians it is the book of revelation that is contained in both the Old and New Testament.  </a:t>
            </a:r>
          </a:p>
          <a:p>
            <a:pPr marL="285750" indent="-285750">
              <a:buFont typeface="Arial" pitchFamily="34" charset="0"/>
              <a:buChar char="•"/>
            </a:pPr>
            <a:r>
              <a:rPr lang="en-US" dirty="0" smtClean="0">
                <a:latin typeface="Times New Roman" pitchFamily="18" charset="0"/>
                <a:cs typeface="Times New Roman" pitchFamily="18" charset="0"/>
              </a:rPr>
              <a:t>For Jews it contains only the Old Testament.</a:t>
            </a:r>
            <a:endParaRPr lang="en-US" dirty="0">
              <a:latin typeface="Times New Roman" pitchFamily="18" charset="0"/>
              <a:cs typeface="Times New Roman" pitchFamily="18" charset="0"/>
            </a:endParaRPr>
          </a:p>
        </p:txBody>
      </p:sp>
      <p:pic>
        <p:nvPicPr>
          <p:cNvPr id="7" name="Picture 3" descr="C:\Users\Owner\AppData\Local\Microsoft\Windows\Temporary Internet Files\Content.IE5\CFP1GATT\MP9004001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917" y="2052310"/>
            <a:ext cx="1242234" cy="16960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4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Introducing The Old Testament</a:t>
            </a:r>
            <a:endParaRPr lang="en-US" dirty="0"/>
          </a:p>
        </p:txBody>
      </p:sp>
      <p:sp>
        <p:nvSpPr>
          <p:cNvPr id="3" name="TextBox 2"/>
          <p:cNvSpPr txBox="1"/>
          <p:nvPr/>
        </p:nvSpPr>
        <p:spPr>
          <a:xfrm>
            <a:off x="1902701" y="1580536"/>
            <a:ext cx="5039568"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The Books of the Old Testament</a:t>
            </a:r>
          </a:p>
        </p:txBody>
      </p:sp>
      <p:sp>
        <p:nvSpPr>
          <p:cNvPr id="4" name="Slide Number Placeholder 3"/>
          <p:cNvSpPr>
            <a:spLocks noGrp="1"/>
          </p:cNvSpPr>
          <p:nvPr>
            <p:ph type="sldNum" sz="quarter" idx="12"/>
          </p:nvPr>
        </p:nvSpPr>
        <p:spPr/>
        <p:txBody>
          <a:bodyPr/>
          <a:lstStyle/>
          <a:p>
            <a:fld id="{907FA729-E57F-4612-A45D-F9B66B2173E3}" type="slidenum">
              <a:rPr lang="en-US" smtClean="0"/>
              <a:t>7</a:t>
            </a:fld>
            <a:endParaRPr lang="en-US"/>
          </a:p>
        </p:txBody>
      </p:sp>
      <p:sp>
        <p:nvSpPr>
          <p:cNvPr id="7" name="TextBox 6"/>
          <p:cNvSpPr txBox="1"/>
          <p:nvPr/>
        </p:nvSpPr>
        <p:spPr>
          <a:xfrm>
            <a:off x="304800" y="2590800"/>
            <a:ext cx="6777169"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itchFamily="34" charset="0"/>
              <a:buChar char="•"/>
            </a:pPr>
            <a:r>
              <a:rPr lang="en-US" sz="2000" dirty="0" smtClean="0">
                <a:latin typeface="Times New Roman" pitchFamily="18" charset="0"/>
                <a:cs typeface="Times New Roman" pitchFamily="18" charset="0"/>
              </a:rPr>
              <a:t>46 books – Catholic </a:t>
            </a:r>
          </a:p>
          <a:p>
            <a:pPr marL="285750" indent="-285750">
              <a:buFont typeface="Arial" pitchFamily="34" charset="0"/>
              <a:buChar char="•"/>
            </a:pP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39 books – Protestant and Jewish</a:t>
            </a:r>
          </a:p>
          <a:p>
            <a:pPr marL="285750" indent="-285750">
              <a:buFont typeface="Arial" pitchFamily="34" charset="0"/>
              <a:buChar char="•"/>
            </a:pP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4 division – Catholic and Protestant</a:t>
            </a:r>
          </a:p>
          <a:p>
            <a:r>
              <a:rPr lang="en-US" sz="2000" dirty="0" smtClean="0">
                <a:latin typeface="Times New Roman" pitchFamily="18" charset="0"/>
                <a:cs typeface="Times New Roman" pitchFamily="18" charset="0"/>
              </a:rPr>
              <a:t> </a:t>
            </a:r>
          </a:p>
          <a:p>
            <a:pPr marL="285750" indent="-285750">
              <a:buFont typeface="Arial" pitchFamily="34" charset="0"/>
              <a:buChar char="•"/>
            </a:pPr>
            <a:r>
              <a:rPr lang="en-US" sz="2000" dirty="0" smtClean="0">
                <a:latin typeface="Times New Roman" pitchFamily="18" charset="0"/>
                <a:cs typeface="Times New Roman" pitchFamily="18" charset="0"/>
              </a:rPr>
              <a:t>3 division – Jewish  </a:t>
            </a:r>
            <a:r>
              <a:rPr lang="en-US" sz="2000" i="1" dirty="0" smtClean="0">
                <a:latin typeface="Times New Roman" pitchFamily="18" charset="0"/>
                <a:cs typeface="Times New Roman" pitchFamily="18" charset="0"/>
              </a:rPr>
              <a:t>(Torah, </a:t>
            </a:r>
            <a:r>
              <a:rPr lang="en-US" sz="2000" i="1" dirty="0" err="1" smtClean="0">
                <a:latin typeface="Times New Roman" pitchFamily="18" charset="0"/>
                <a:cs typeface="Times New Roman" pitchFamily="18" charset="0"/>
              </a:rPr>
              <a:t>Nebi’im</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Ketubim</a:t>
            </a:r>
            <a:r>
              <a:rPr lang="en-US" sz="2000" i="1" dirty="0" smtClean="0">
                <a:latin typeface="Times New Roman" pitchFamily="18" charset="0"/>
                <a:cs typeface="Times New Roman" pitchFamily="18" charset="0"/>
              </a:rPr>
              <a:t>)</a:t>
            </a:r>
          </a:p>
          <a:p>
            <a:pPr marL="285750" indent="-285750">
              <a:buFont typeface="Arial" pitchFamily="34" charset="0"/>
              <a:buChar char="•"/>
            </a:pPr>
            <a:endParaRPr lang="en-US" sz="2000" i="1"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Written Language:  Hebrew, Aramaic  and Greek (Septuagint)</a:t>
            </a:r>
          </a:p>
        </p:txBody>
      </p:sp>
      <p:pic>
        <p:nvPicPr>
          <p:cNvPr id="1027" name="Picture 3" descr="C:\Users\Owner\AppData\Local\Microsoft\Windows\Temporary Internet Files\Content.IE5\FNY6WCAF\MP9004403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269" y="1922343"/>
            <a:ext cx="1727200" cy="249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81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Introducing The Old Testament</a:t>
            </a:r>
            <a:endParaRPr lang="en-US" dirty="0"/>
          </a:p>
        </p:txBody>
      </p:sp>
      <p:sp>
        <p:nvSpPr>
          <p:cNvPr id="3" name="TextBox 2"/>
          <p:cNvSpPr txBox="1"/>
          <p:nvPr/>
        </p:nvSpPr>
        <p:spPr>
          <a:xfrm>
            <a:off x="1902701" y="1580536"/>
            <a:ext cx="5039568"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The Books of the Old Testament</a:t>
            </a:r>
          </a:p>
        </p:txBody>
      </p:sp>
      <p:sp>
        <p:nvSpPr>
          <p:cNvPr id="4" name="Slide Number Placeholder 3"/>
          <p:cNvSpPr>
            <a:spLocks noGrp="1"/>
          </p:cNvSpPr>
          <p:nvPr>
            <p:ph type="sldNum" sz="quarter" idx="12"/>
          </p:nvPr>
        </p:nvSpPr>
        <p:spPr/>
        <p:txBody>
          <a:bodyPr/>
          <a:lstStyle/>
          <a:p>
            <a:fld id="{907FA729-E57F-4612-A45D-F9B66B2173E3}" type="slidenum">
              <a:rPr lang="en-US" smtClean="0"/>
              <a:t>8</a:t>
            </a:fld>
            <a:endParaRPr lang="en-US"/>
          </a:p>
        </p:txBody>
      </p:sp>
      <p:sp>
        <p:nvSpPr>
          <p:cNvPr id="5" name="Rectangle 4"/>
          <p:cNvSpPr/>
          <p:nvPr/>
        </p:nvSpPr>
        <p:spPr>
          <a:xfrm>
            <a:off x="310571" y="2103756"/>
            <a:ext cx="8223829" cy="42165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latin typeface="Times New Roman" pitchFamily="18" charset="0"/>
                <a:cs typeface="Times New Roman" pitchFamily="18" charset="0"/>
              </a:rPr>
              <a:t>The Old Testament has 39 books total, which consist of</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Pentateuch </a:t>
            </a:r>
            <a:r>
              <a:rPr lang="en-US" dirty="0">
                <a:latin typeface="Times New Roman" pitchFamily="18" charset="0"/>
                <a:cs typeface="Times New Roman" pitchFamily="18" charset="0"/>
              </a:rPr>
              <a:t>- 5 books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Genesis, Exodus, Leviticus, Numbers, </a:t>
            </a:r>
            <a:r>
              <a:rPr lang="en-US" dirty="0" smtClean="0">
                <a:latin typeface="Times New Roman" pitchFamily="18" charset="0"/>
                <a:cs typeface="Times New Roman" pitchFamily="18" charset="0"/>
              </a:rPr>
              <a:t>Deuteronomy</a:t>
            </a:r>
          </a:p>
          <a:p>
            <a:endParaRPr lang="en-US" sz="800" dirty="0">
              <a:latin typeface="Times New Roman" pitchFamily="18" charset="0"/>
              <a:cs typeface="Times New Roman" pitchFamily="18" charset="0"/>
            </a:endParaRPr>
          </a:p>
          <a:p>
            <a:r>
              <a:rPr lang="en-US" b="1" dirty="0">
                <a:latin typeface="Times New Roman" pitchFamily="18" charset="0"/>
                <a:cs typeface="Times New Roman" pitchFamily="18" charset="0"/>
              </a:rPr>
              <a:t>Historical Books</a:t>
            </a:r>
            <a:r>
              <a:rPr lang="en-US" dirty="0">
                <a:latin typeface="Times New Roman" pitchFamily="18" charset="0"/>
                <a:cs typeface="Times New Roman" pitchFamily="18" charset="0"/>
              </a:rPr>
              <a:t> - 12 books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Joshua, Judges, Ruth, First Samuel, Second Samuel, First Kings, Second Kings,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First Chronicles, Second Chronicles, Ezra, Nehemiah, Esther</a:t>
            </a:r>
            <a:r>
              <a:rPr lang="en-US" dirty="0" smtClean="0">
                <a:latin typeface="Times New Roman" pitchFamily="18" charset="0"/>
                <a:cs typeface="Times New Roman" pitchFamily="18" charset="0"/>
              </a:rPr>
              <a:t>.</a:t>
            </a:r>
          </a:p>
          <a:p>
            <a:endParaRPr lang="en-US" sz="800" dirty="0">
              <a:latin typeface="Times New Roman" pitchFamily="18" charset="0"/>
              <a:cs typeface="Times New Roman" pitchFamily="18" charset="0"/>
            </a:endParaRPr>
          </a:p>
          <a:p>
            <a:r>
              <a:rPr lang="en-US" b="1" dirty="0">
                <a:latin typeface="Times New Roman" pitchFamily="18" charset="0"/>
                <a:cs typeface="Times New Roman" pitchFamily="18" charset="0"/>
              </a:rPr>
              <a:t>Poetic books</a:t>
            </a:r>
            <a:r>
              <a:rPr lang="en-US" dirty="0">
                <a:latin typeface="Times New Roman" pitchFamily="18" charset="0"/>
                <a:cs typeface="Times New Roman" pitchFamily="18" charset="0"/>
              </a:rPr>
              <a:t>- 5 books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Job, Psalms, Proverbs, Ecclesiastes, Song of </a:t>
            </a:r>
            <a:r>
              <a:rPr lang="en-US" dirty="0" smtClean="0">
                <a:latin typeface="Times New Roman" pitchFamily="18" charset="0"/>
                <a:cs typeface="Times New Roman" pitchFamily="18" charset="0"/>
              </a:rPr>
              <a:t>Solomon</a:t>
            </a:r>
          </a:p>
          <a:p>
            <a:endParaRPr lang="en-US" sz="800" dirty="0">
              <a:latin typeface="Times New Roman" pitchFamily="18" charset="0"/>
              <a:cs typeface="Times New Roman" pitchFamily="18" charset="0"/>
            </a:endParaRPr>
          </a:p>
          <a:p>
            <a:r>
              <a:rPr lang="en-US" b="1" dirty="0">
                <a:latin typeface="Times New Roman" pitchFamily="18" charset="0"/>
                <a:cs typeface="Times New Roman" pitchFamily="18" charset="0"/>
              </a:rPr>
              <a:t>Prophetic</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books</a:t>
            </a:r>
            <a:r>
              <a:rPr lang="en-US" dirty="0">
                <a:latin typeface="Times New Roman" pitchFamily="18" charset="0"/>
                <a:cs typeface="Times New Roman" pitchFamily="18" charset="0"/>
              </a:rPr>
              <a:t>- 17 books</a:t>
            </a:r>
            <a:br>
              <a:rPr lang="en-US" dirty="0">
                <a:latin typeface="Times New Roman" pitchFamily="18" charset="0"/>
                <a:cs typeface="Times New Roman" pitchFamily="18" charset="0"/>
              </a:rPr>
            </a:br>
            <a:r>
              <a:rPr lang="en-US" u="sng" dirty="0">
                <a:latin typeface="Times New Roman" pitchFamily="18" charset="0"/>
                <a:cs typeface="Times New Roman" pitchFamily="18" charset="0"/>
              </a:rPr>
              <a:t>Major Prophets</a:t>
            </a:r>
            <a:r>
              <a:rPr lang="en-US" dirty="0">
                <a:latin typeface="Times New Roman" pitchFamily="18" charset="0"/>
                <a:cs typeface="Times New Roman" pitchFamily="18" charset="0"/>
              </a:rPr>
              <a:t> - Isaiah, Jeremiah, Lamentations, Ezekiel, Daniel</a:t>
            </a:r>
            <a:br>
              <a:rPr lang="en-US" dirty="0">
                <a:latin typeface="Times New Roman" pitchFamily="18" charset="0"/>
                <a:cs typeface="Times New Roman" pitchFamily="18" charset="0"/>
              </a:rPr>
            </a:br>
            <a:r>
              <a:rPr lang="en-US" u="sng" dirty="0">
                <a:latin typeface="Times New Roman" pitchFamily="18" charset="0"/>
                <a:cs typeface="Times New Roman" pitchFamily="18" charset="0"/>
              </a:rPr>
              <a:t>Minor Prophets</a:t>
            </a:r>
            <a:r>
              <a:rPr lang="en-US" dirty="0">
                <a:latin typeface="Times New Roman" pitchFamily="18" charset="0"/>
                <a:cs typeface="Times New Roman" pitchFamily="18" charset="0"/>
              </a:rPr>
              <a:t> - Hosea, Joel, Amos, Obadiah, Jonah, Micah, Nahum, Habakkuk,</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Zephaniah, Haggai, Zechariah, Malachi.</a:t>
            </a:r>
          </a:p>
        </p:txBody>
      </p:sp>
      <p:sp>
        <p:nvSpPr>
          <p:cNvPr id="6" name="Rectangle 5"/>
          <p:cNvSpPr/>
          <p:nvPr/>
        </p:nvSpPr>
        <p:spPr>
          <a:xfrm>
            <a:off x="4191000" y="6172200"/>
            <a:ext cx="2988447" cy="523220"/>
          </a:xfrm>
          <a:prstGeom prst="rect">
            <a:avLst/>
          </a:prstGeom>
        </p:spPr>
        <p:txBody>
          <a:bodyPr wrap="none">
            <a:spAutoFit/>
          </a:bodyPr>
          <a:lstStyle/>
          <a:p>
            <a:r>
              <a:rPr lang="en-US" sz="1400" dirty="0">
                <a:hlinkClick r:id="rId3"/>
              </a:rPr>
              <a:t>http://</a:t>
            </a:r>
            <a:r>
              <a:rPr lang="en-US" sz="1400" dirty="0" smtClean="0">
                <a:hlinkClick r:id="rId3"/>
              </a:rPr>
              <a:t>carm.org/old-testament-books</a:t>
            </a:r>
            <a:endParaRPr lang="en-US" sz="1400" dirty="0" smtClean="0"/>
          </a:p>
          <a:p>
            <a:endParaRPr lang="en-US" sz="1400" dirty="0"/>
          </a:p>
        </p:txBody>
      </p:sp>
      <p:pic>
        <p:nvPicPr>
          <p:cNvPr id="2051" name="Picture 3" descr="C:\Users\Owner\AppData\Local\Microsoft\Windows\Temporary Internet Files\Content.IE5\CFP1GATT\MP9004001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829446"/>
            <a:ext cx="1242234" cy="16960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279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Introducing The Old Testament</a:t>
            </a:r>
            <a:endParaRPr lang="en-US" dirty="0"/>
          </a:p>
        </p:txBody>
      </p:sp>
      <p:sp>
        <p:nvSpPr>
          <p:cNvPr id="3" name="TextBox 2"/>
          <p:cNvSpPr txBox="1"/>
          <p:nvPr/>
        </p:nvSpPr>
        <p:spPr>
          <a:xfrm>
            <a:off x="1447800" y="1524000"/>
            <a:ext cx="6331527"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The Canon and Deuterocanonical Books</a:t>
            </a:r>
          </a:p>
        </p:txBody>
      </p:sp>
      <p:sp>
        <p:nvSpPr>
          <p:cNvPr id="4" name="Slide Number Placeholder 3"/>
          <p:cNvSpPr>
            <a:spLocks noGrp="1"/>
          </p:cNvSpPr>
          <p:nvPr>
            <p:ph type="sldNum" sz="quarter" idx="12"/>
          </p:nvPr>
        </p:nvSpPr>
        <p:spPr/>
        <p:txBody>
          <a:bodyPr/>
          <a:lstStyle/>
          <a:p>
            <a:fld id="{907FA729-E57F-4612-A45D-F9B66B2173E3}" type="slidenum">
              <a:rPr lang="en-US" smtClean="0"/>
              <a:t>9</a:t>
            </a:fld>
            <a:endParaRPr lang="en-US" dirty="0"/>
          </a:p>
        </p:txBody>
      </p:sp>
      <p:sp>
        <p:nvSpPr>
          <p:cNvPr id="5" name="TextBox 4"/>
          <p:cNvSpPr txBox="1"/>
          <p:nvPr/>
        </p:nvSpPr>
        <p:spPr>
          <a:xfrm>
            <a:off x="355600" y="2047220"/>
            <a:ext cx="84582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Cannon includes official writings “measured” by the church and recognized to contain divine revelation.  This contains the 39 books. </a:t>
            </a:r>
          </a:p>
        </p:txBody>
      </p:sp>
      <p:sp>
        <p:nvSpPr>
          <p:cNvPr id="6" name="TextBox 5"/>
          <p:cNvSpPr txBox="1"/>
          <p:nvPr/>
        </p:nvSpPr>
        <p:spPr>
          <a:xfrm>
            <a:off x="355600" y="2895600"/>
            <a:ext cx="8458200"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Deuterocanonical Books includes 7 books as found in the Catholic Bible.</a:t>
            </a:r>
          </a:p>
          <a:p>
            <a:pPr marL="742950" lvl="1" indent="-285750">
              <a:buFont typeface="Arial" pitchFamily="34" charset="0"/>
              <a:buChar char="•"/>
            </a:pPr>
            <a:r>
              <a:rPr lang="en-US" dirty="0" smtClean="0">
                <a:latin typeface="Times New Roman" pitchFamily="18" charset="0"/>
                <a:cs typeface="Times New Roman" pitchFamily="18" charset="0"/>
              </a:rPr>
              <a:t>1 &amp; 2 Maccabees</a:t>
            </a:r>
          </a:p>
          <a:p>
            <a:pPr marL="742950" lvl="1" indent="-285750">
              <a:buFont typeface="Arial" pitchFamily="34" charset="0"/>
              <a:buChar char="•"/>
            </a:pPr>
            <a:r>
              <a:rPr lang="en-US" dirty="0" smtClean="0">
                <a:latin typeface="Times New Roman" pitchFamily="18" charset="0"/>
                <a:cs typeface="Times New Roman" pitchFamily="18" charset="0"/>
              </a:rPr>
              <a:t>Judith</a:t>
            </a:r>
          </a:p>
          <a:p>
            <a:pPr marL="742950" lvl="1" indent="-285750">
              <a:buFont typeface="Arial" pitchFamily="34" charset="0"/>
              <a:buChar char="•"/>
            </a:pPr>
            <a:r>
              <a:rPr lang="en-US" dirty="0" err="1" smtClean="0">
                <a:latin typeface="Times New Roman" pitchFamily="18" charset="0"/>
                <a:cs typeface="Times New Roman" pitchFamily="18" charset="0"/>
              </a:rPr>
              <a:t>Tobit</a:t>
            </a:r>
            <a:endParaRPr lang="en-US" dirty="0" smtClean="0">
              <a:latin typeface="Times New Roman" pitchFamily="18" charset="0"/>
              <a:cs typeface="Times New Roman" pitchFamily="18" charset="0"/>
            </a:endParaRPr>
          </a:p>
          <a:p>
            <a:pPr marL="742950" lvl="1" indent="-285750">
              <a:buFont typeface="Arial" pitchFamily="34" charset="0"/>
              <a:buChar char="•"/>
            </a:pPr>
            <a:r>
              <a:rPr lang="en-US" dirty="0" smtClean="0">
                <a:latin typeface="Times New Roman" pitchFamily="18" charset="0"/>
                <a:cs typeface="Times New Roman" pitchFamily="18" charset="0"/>
              </a:rPr>
              <a:t>Baruch</a:t>
            </a:r>
          </a:p>
          <a:p>
            <a:pPr marL="742950" lvl="1" indent="-285750">
              <a:buFont typeface="Arial" pitchFamily="34" charset="0"/>
              <a:buChar char="•"/>
            </a:pPr>
            <a:r>
              <a:rPr lang="en-US" dirty="0" err="1" smtClean="0">
                <a:latin typeface="Times New Roman" pitchFamily="18" charset="0"/>
                <a:cs typeface="Times New Roman" pitchFamily="18" charset="0"/>
              </a:rPr>
              <a:t>Sirach</a:t>
            </a:r>
            <a:endParaRPr lang="en-US" dirty="0" smtClean="0">
              <a:latin typeface="Times New Roman" pitchFamily="18" charset="0"/>
              <a:cs typeface="Times New Roman" pitchFamily="18" charset="0"/>
            </a:endParaRPr>
          </a:p>
          <a:p>
            <a:pPr marL="742950" lvl="1" indent="-285750">
              <a:buFont typeface="Arial" pitchFamily="34" charset="0"/>
              <a:buChar char="•"/>
            </a:pPr>
            <a:r>
              <a:rPr lang="en-US" dirty="0" smtClean="0">
                <a:latin typeface="Times New Roman" pitchFamily="18" charset="0"/>
                <a:cs typeface="Times New Roman" pitchFamily="18" charset="0"/>
              </a:rPr>
              <a:t>The Wisdom of Solomon </a:t>
            </a:r>
            <a:endParaRPr lang="en-US" dirty="0">
              <a:latin typeface="Times New Roman" pitchFamily="18" charset="0"/>
              <a:cs typeface="Times New Roman" pitchFamily="18" charset="0"/>
            </a:endParaRPr>
          </a:p>
        </p:txBody>
      </p:sp>
      <p:sp>
        <p:nvSpPr>
          <p:cNvPr id="7" name="TextBox 6"/>
          <p:cNvSpPr txBox="1"/>
          <p:nvPr/>
        </p:nvSpPr>
        <p:spPr>
          <a:xfrm>
            <a:off x="2578099" y="5045988"/>
            <a:ext cx="412172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The Term “Old Testament”</a:t>
            </a:r>
          </a:p>
        </p:txBody>
      </p:sp>
      <p:sp>
        <p:nvSpPr>
          <p:cNvPr id="8" name="TextBox 7"/>
          <p:cNvSpPr txBox="1"/>
          <p:nvPr/>
        </p:nvSpPr>
        <p:spPr>
          <a:xfrm>
            <a:off x="355600" y="5750044"/>
            <a:ext cx="8458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Testament was the Latin word chosen to translate the biblical idea of “covenant.”</a:t>
            </a:r>
            <a:endParaRPr lang="en-US" dirty="0">
              <a:latin typeface="Times New Roman" pitchFamily="18" charset="0"/>
              <a:cs typeface="Times New Roman" pitchFamily="18" charset="0"/>
            </a:endParaRPr>
          </a:p>
        </p:txBody>
      </p:sp>
      <p:pic>
        <p:nvPicPr>
          <p:cNvPr id="3075" name="Picture 3" descr="C:\Users\Owner\AppData\Local\Microsoft\Windows\Temporary Internet Files\Content.IE5\CFP1GATT\MP9003847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826" y="3225323"/>
            <a:ext cx="1908463" cy="152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01abstract">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BoxedArt_AbstractDesign</Template>
  <TotalTime>1197</TotalTime>
  <Words>1917</Words>
  <Application>Microsoft Office PowerPoint</Application>
  <PresentationFormat>On-screen Show (4:3)</PresentationFormat>
  <Paragraphs>637</Paragraphs>
  <Slides>45</Slides>
  <Notes>6</Notes>
  <HiddenSlides>0</HiddenSlides>
  <MMClips>0</MMClips>
  <ScaleCrop>false</ScaleCrop>
  <HeadingPairs>
    <vt:vector size="4" baseType="variant">
      <vt:variant>
        <vt:lpstr>Theme</vt:lpstr>
      </vt:variant>
      <vt:variant>
        <vt:i4>5</vt:i4>
      </vt:variant>
      <vt:variant>
        <vt:lpstr>Slide Titles</vt:lpstr>
      </vt:variant>
      <vt:variant>
        <vt:i4>45</vt:i4>
      </vt:variant>
    </vt:vector>
  </HeadingPairs>
  <TitlesOfParts>
    <vt:vector size="50" baseType="lpstr">
      <vt:lpstr>01abstract</vt:lpstr>
      <vt:lpstr>3_Custom Design</vt:lpstr>
      <vt:lpstr>Custom Design</vt:lpstr>
      <vt:lpstr>1_Custom Design</vt:lpstr>
      <vt:lpstr>Decatur</vt:lpstr>
      <vt:lpstr>Old Testament Course</vt:lpstr>
      <vt:lpstr>Chapter 1  Introducing The Old Testament</vt:lpstr>
      <vt:lpstr>Chapter 1  Introducing The Old Testament</vt:lpstr>
      <vt:lpstr>Chapter 1  Introducing The Old Testament</vt:lpstr>
      <vt:lpstr>Chapter 1  Introducing The Old Testament</vt:lpstr>
      <vt:lpstr>Chapter 1  Introducing The Old Testament</vt:lpstr>
      <vt:lpstr>Chapter 1  Introducing The Old Testament</vt:lpstr>
      <vt:lpstr>Chapter 1  Introducing The Old Testament</vt:lpstr>
      <vt:lpstr>Chapter 1  Introducing The Old Testament</vt:lpstr>
      <vt:lpstr>Chapter 1  Introducing The Old Testament</vt:lpstr>
      <vt:lpstr>Chapter 1  Introducing The Old Testament</vt:lpstr>
      <vt:lpstr>Chapter 1  Introducing The Old Testament</vt:lpstr>
      <vt:lpstr>PowerPoint Presentation</vt:lpstr>
      <vt:lpstr>PowerPoint Presentation</vt:lpstr>
      <vt:lpstr>Chapter 1  Introducing The Old Testament</vt:lpstr>
      <vt:lpstr>Chapter 1  Introducing The Old Testament</vt:lpstr>
      <vt:lpstr>PowerPoint Presentation</vt:lpstr>
      <vt:lpstr>Chapter 2: The People &amp; Lands of the OT</vt:lpstr>
      <vt:lpstr>Chapter 2: The People &amp; Lands of the OT</vt:lpstr>
      <vt:lpstr>Chapter 2: The People &amp; Lands of the OT</vt:lpstr>
      <vt:lpstr>Chapter 2: The People &amp; Lands of the OT</vt:lpstr>
      <vt:lpstr>Chapter 2: The People &amp; Lands of the OT</vt:lpstr>
      <vt:lpstr>Chapter 2: The People &amp; Lands of the OT</vt:lpstr>
      <vt:lpstr>Chapter 2: The People &amp; Lands of the OT</vt:lpstr>
      <vt:lpstr>Chapter 2: The People &amp; Lands of the OT</vt:lpstr>
      <vt:lpstr>Chapter 2: The People &amp; Lands of the OT</vt:lpstr>
      <vt:lpstr>Chapter 2: The People &amp; Lands of the OT</vt:lpstr>
      <vt:lpstr>Chapter 2: The People &amp; Lands of the OT</vt:lpstr>
      <vt:lpstr>Chapter 2: The People &amp; Lands of the OT</vt:lpstr>
      <vt:lpstr>Chapter 2: The People &amp; Lands of the OT</vt:lpstr>
      <vt:lpstr>Chapter 2: The People &amp; Lands of the OT</vt:lpstr>
      <vt:lpstr>Chapter 3: Archaeology &amp; the Old Testament</vt:lpstr>
      <vt:lpstr>Chapter 3: Archaeology &amp; the Old Testament</vt:lpstr>
      <vt:lpstr>Chapter 3: Archaeology &amp; the Old Testament</vt:lpstr>
      <vt:lpstr>Chapter 3: Archaeology &amp; the Old Testament</vt:lpstr>
      <vt:lpstr>PowerPoint Presentation</vt:lpstr>
      <vt:lpstr>Chapter 3: Archaeology &amp; the Old Testament</vt:lpstr>
      <vt:lpstr>Chapter 3: Archaeology &amp; the Old Testament</vt:lpstr>
      <vt:lpstr>Chapter 3: Archaeology &amp; the Old Testament</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Testament Course</dc:title>
  <dc:creator>Owner</dc:creator>
  <cp:lastModifiedBy>Owner</cp:lastModifiedBy>
  <cp:revision>85</cp:revision>
  <dcterms:created xsi:type="dcterms:W3CDTF">2013-08-14T15:03:37Z</dcterms:created>
  <dcterms:modified xsi:type="dcterms:W3CDTF">2013-08-26T13:54:01Z</dcterms:modified>
</cp:coreProperties>
</file>