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20" r:id="rId5"/>
  </p:sldMasterIdLst>
  <p:notesMasterIdLst>
    <p:notesMasterId r:id="rId44"/>
  </p:notesMasterIdLst>
  <p:sldIdLst>
    <p:sldId id="256" r:id="rId6"/>
    <p:sldId id="268" r:id="rId7"/>
    <p:sldId id="275" r:id="rId8"/>
    <p:sldId id="276" r:id="rId9"/>
    <p:sldId id="277" r:id="rId10"/>
    <p:sldId id="278" r:id="rId11"/>
    <p:sldId id="279" r:id="rId12"/>
    <p:sldId id="281" r:id="rId13"/>
    <p:sldId id="280" r:id="rId14"/>
    <p:sldId id="269" r:id="rId15"/>
    <p:sldId id="305" r:id="rId16"/>
    <p:sldId id="307" r:id="rId17"/>
    <p:sldId id="270" r:id="rId18"/>
    <p:sldId id="301" r:id="rId19"/>
    <p:sldId id="303" r:id="rId20"/>
    <p:sldId id="304" r:id="rId21"/>
    <p:sldId id="302" r:id="rId22"/>
    <p:sldId id="271" r:id="rId23"/>
    <p:sldId id="294" r:id="rId24"/>
    <p:sldId id="296" r:id="rId25"/>
    <p:sldId id="297" r:id="rId26"/>
    <p:sldId id="298" r:id="rId27"/>
    <p:sldId id="299" r:id="rId28"/>
    <p:sldId id="272" r:id="rId29"/>
    <p:sldId id="292" r:id="rId30"/>
    <p:sldId id="293" r:id="rId31"/>
    <p:sldId id="290" r:id="rId32"/>
    <p:sldId id="291" r:id="rId33"/>
    <p:sldId id="273" r:id="rId34"/>
    <p:sldId id="287" r:id="rId35"/>
    <p:sldId id="288" r:id="rId36"/>
    <p:sldId id="289" r:id="rId37"/>
    <p:sldId id="274" r:id="rId38"/>
    <p:sldId id="282" r:id="rId39"/>
    <p:sldId id="283" r:id="rId40"/>
    <p:sldId id="284" r:id="rId41"/>
    <p:sldId id="285" r:id="rId42"/>
    <p:sldId id="28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0"/>
  </p:normalViewPr>
  <p:slideViewPr>
    <p:cSldViewPr>
      <p:cViewPr>
        <p:scale>
          <a:sx n="66" d="100"/>
          <a:sy n="66" d="100"/>
        </p:scale>
        <p:origin x="-1500"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7D759-E2A0-46AA-9B2D-4DC1E916655A}" type="datetimeFigureOut">
              <a:rPr lang="en-US" smtClean="0"/>
              <a:t>9/10/2013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2A974D-1293-4A50-AFE9-182AB59BB945}" type="slidenum">
              <a:rPr lang="en-US" smtClean="0"/>
              <a:t>‹#›</a:t>
            </a:fld>
            <a:endParaRPr lang="en-US"/>
          </a:p>
        </p:txBody>
      </p:sp>
    </p:spTree>
    <p:extLst>
      <p:ext uri="{BB962C8B-B14F-4D97-AF65-F5344CB8AC3E}">
        <p14:creationId xmlns:p14="http://schemas.microsoft.com/office/powerpoint/2010/main" val="141354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fld id="{7A6C41BE-2CE2-4AA2-A46C-E9757B6E0DA2}" type="datetime1">
              <a:rPr lang="en-US" smtClean="0"/>
              <a:t>9/10/2013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22891949-2A82-41B8-AF4C-E20B766FEBFC}" type="datetime1">
              <a:rPr lang="en-US" smtClean="0"/>
              <a:t>9/10/2013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2743200"/>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609600"/>
            <a:ext cx="6019800" cy="274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96D2F386-1FAF-4CF4-B772-681CEA75DADE}" type="datetime1">
              <a:rPr lang="en-US" smtClean="0"/>
              <a:t>9/10/2013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fld id="{6766066F-63E0-4E4B-9CED-EDC6128FB6EB}" type="datetime1">
              <a:rPr lang="en-US" smtClean="0"/>
              <a:t>9/10/2013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109249F0-A267-4224-851B-CC0244ECCCD9}" type="slidenum">
              <a:rPr lang="en-MY"/>
              <a:pPr/>
              <a:t>‹#›</a:t>
            </a:fld>
            <a:endParaRPr lang="en-MY"/>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21A1530D-5018-4CC2-A694-8283C25B0827}" type="datetime1">
              <a:rPr lang="en-US" smtClean="0"/>
              <a:t>9/10/2013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766AD92B-CE06-4A3A-9479-3C2CA2691229}" type="slidenum">
              <a:rPr lang="en-MY"/>
              <a:pPr/>
              <a:t>‹#›</a:t>
            </a:fld>
            <a:endParaRPr lang="en-MY"/>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4705E7D-4698-4F54-A3F0-3713568BDE56}" type="datetime1">
              <a:rPr lang="en-US" smtClean="0"/>
              <a:t>9/10/2013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AADC5194-76D3-415B-9C8E-F5F0F1D3043C}" type="slidenum">
              <a:rPr lang="en-MY"/>
              <a:pPr/>
              <a:t>‹#›</a:t>
            </a:fld>
            <a:endParaRPr lang="en-MY"/>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fld id="{83A862D6-91D0-4724-9F1D-42B8FAB02906}" type="datetime1">
              <a:rPr lang="en-US" smtClean="0"/>
              <a:t>9/10/2013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A037E5B4-23D1-4B21-AA18-488DC181F26D}" type="slidenum">
              <a:rPr lang="en-MY"/>
              <a:pPr/>
              <a:t>‹#›</a:t>
            </a:fld>
            <a:endParaRPr lang="en-M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fld id="{D48E0D7C-B117-4BD6-96A4-48B76BBF64E0}" type="datetime1">
              <a:rPr lang="en-US" smtClean="0"/>
              <a:t>9/10/2013</a:t>
            </a:fld>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FD627F15-6FC7-4112-AAF4-D539B7B7D1C6}" type="slidenum">
              <a:rPr lang="en-MY"/>
              <a:pPr/>
              <a:t>‹#›</a:t>
            </a:fld>
            <a:endParaRPr lang="en-M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fld id="{DFC163F5-E799-4488-BB6A-FA3A2FA7AE03}" type="datetime1">
              <a:rPr lang="en-US" smtClean="0"/>
              <a:t>9/10/2013</a:t>
            </a:fld>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D715EAB0-683B-41D1-AFEC-F50EAF9DC835}" type="slidenum">
              <a:rPr lang="en-MY"/>
              <a:pPr/>
              <a:t>‹#›</a:t>
            </a:fld>
            <a:endParaRPr lang="en-MY"/>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C984A53-D173-43F5-9FF9-D98904E01B41}" type="datetime1">
              <a:rPr lang="en-US" smtClean="0"/>
              <a:t>9/10/2013</a:t>
            </a:fld>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D418ADCF-CED1-49E2-9A29-D5D13A3FAE7F}" type="slidenum">
              <a:rPr lang="en-MY"/>
              <a:pPr/>
              <a:t>‹#›</a:t>
            </a:fld>
            <a:endParaRPr lang="en-M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A1BD388-ED79-4178-9FD4-E2BE20219AE5}" type="datetime1">
              <a:rPr lang="en-US" smtClean="0"/>
              <a:t>9/10/2013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4D2CED0D-2CE9-45F3-B7F1-A3C5C3B55DF6}" type="slidenum">
              <a:rPr lang="en-MY"/>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83C8D674-BCA4-479A-B72C-3D16BC983229}" type="datetime1">
              <a:rPr lang="en-US" smtClean="0"/>
              <a:t>9/10/2013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BF3D17-F8DF-4724-AC81-411A1447A1D5}" type="datetime1">
              <a:rPr lang="en-US" smtClean="0"/>
              <a:t>9/10/2013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396176D0-11B5-479B-BF77-86B1D616E997}" type="slidenum">
              <a:rPr lang="en-MY"/>
              <a:pPr/>
              <a:t>‹#›</a:t>
            </a:fld>
            <a:endParaRPr lang="en-MY"/>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A0CF31AF-6D04-4E9F-B5D3-C0A965FE47C2}" type="datetime1">
              <a:rPr lang="en-US" smtClean="0"/>
              <a:t>9/10/2013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E81F3B27-AB92-4541-9706-A2836241375A}" type="slidenum">
              <a:rPr lang="en-MY"/>
              <a:pPr/>
              <a:t>‹#›</a:t>
            </a:fld>
            <a:endParaRPr lang="en-M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076450" cy="612616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0"/>
            <a:ext cx="60769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B8F9CB7D-CCFA-4AFF-83C5-170B8183F98B}" type="datetime1">
              <a:rPr lang="en-US" smtClean="0"/>
              <a:t>9/10/2013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7F87DB43-029C-4C85-8C17-2B17ED2C5EA7}" type="slidenum">
              <a:rPr lang="en-MY"/>
              <a:pPr/>
              <a:t>‹#›</a:t>
            </a:fld>
            <a:endParaRPr lang="en-MY"/>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fld id="{A9B563F4-0713-4A44-A450-637EDA2732BA}" type="datetime1">
              <a:rPr lang="en-US" smtClean="0"/>
              <a:t>9/10/2013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2BB26E2A-38BA-4F79-8D63-C954D74EEFEE}" type="slidenum">
              <a:rPr lang="en-MY"/>
              <a:pPr/>
              <a:t>‹#›</a:t>
            </a:fld>
            <a:endParaRPr lang="en-MY"/>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9154E339-723D-4DDE-BB96-B27678E29963}" type="datetime1">
              <a:rPr lang="en-US" smtClean="0"/>
              <a:t>9/10/2013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4EA2336A-70ED-4FB9-9DE9-AD4A4A9A5C4A}" type="slidenum">
              <a:rPr lang="en-MY"/>
              <a:pPr/>
              <a:t>‹#›</a:t>
            </a:fld>
            <a:endParaRPr lang="en-MY"/>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929FE15-1376-4B3B-8709-47A1C64E557D}" type="datetime1">
              <a:rPr lang="en-US" smtClean="0"/>
              <a:t>9/10/2013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D063711B-E5BA-413A-9101-6C5EDAEFCE1D}" type="slidenum">
              <a:rPr lang="en-MY"/>
              <a:pPr/>
              <a:t>‹#›</a:t>
            </a:fld>
            <a:endParaRPr lang="en-MY"/>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fld id="{F10A0EB2-1EAC-49D1-A4EA-8E034631066E}" type="datetime1">
              <a:rPr lang="en-US" smtClean="0"/>
              <a:t>9/10/2013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443DC21B-2631-42E5-8C58-F5E937A85AA6}" type="slidenum">
              <a:rPr lang="en-MY"/>
              <a:pPr/>
              <a:t>‹#›</a:t>
            </a:fld>
            <a:endParaRPr lang="en-MY"/>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fld id="{C512F38C-8F63-4008-AD77-143C92B70C3D}" type="datetime1">
              <a:rPr lang="en-US" smtClean="0"/>
              <a:t>9/10/2013</a:t>
            </a:fld>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9F6DAD08-5853-463C-A2D5-41B4C52DA9D5}" type="slidenum">
              <a:rPr lang="en-MY"/>
              <a:pPr/>
              <a:t>‹#›</a:t>
            </a:fld>
            <a:endParaRPr lang="en-MY"/>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fld id="{AA93E886-40AE-40BC-810D-1FC131A5C7BB}" type="datetime1">
              <a:rPr lang="en-US" smtClean="0"/>
              <a:t>9/10/2013</a:t>
            </a:fld>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E0B8B967-CD84-4AD3-83E8-F2B54D286C7E}" type="slidenum">
              <a:rPr lang="en-MY"/>
              <a:pPr/>
              <a:t>‹#›</a:t>
            </a:fld>
            <a:endParaRPr lang="en-MY"/>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0CB8D96-3308-40B3-94BA-FF1411112472}" type="datetime1">
              <a:rPr lang="en-US" smtClean="0"/>
              <a:t>9/10/2013</a:t>
            </a:fld>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7E01BC3B-7F58-4C5D-9FFC-D94C27A57067}" type="slidenum">
              <a:rPr lang="en-MY"/>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105A36F-2AC6-4096-8699-AD61424B7D66}" type="datetime1">
              <a:rPr lang="en-US" smtClean="0"/>
              <a:t>9/10/2013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FC4C256-F614-48F9-A6BD-C128A7546987}" type="datetime1">
              <a:rPr lang="en-US" smtClean="0"/>
              <a:t>9/10/2013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C10AC552-DF08-4C45-BB8C-F1ABF98C263B}" type="slidenum">
              <a:rPr lang="en-MY"/>
              <a:pPr/>
              <a:t>‹#›</a:t>
            </a:fld>
            <a:endParaRPr lang="en-MY"/>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A27A565-7D97-4B30-8681-7B6E379E9BA1}" type="datetime1">
              <a:rPr lang="en-US" smtClean="0"/>
              <a:t>9/10/2013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5B879D89-AB61-43CD-9522-27073069766B}" type="slidenum">
              <a:rPr lang="en-MY"/>
              <a:pPr/>
              <a:t>‹#›</a:t>
            </a:fld>
            <a:endParaRPr lang="en-MY"/>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5625AA91-F253-457C-8510-CB4B7EDC9D3D}" type="datetime1">
              <a:rPr lang="en-US" smtClean="0"/>
              <a:t>9/10/2013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64413F5B-FDE1-47D3-87BB-B600AF7E9C85}" type="slidenum">
              <a:rPr lang="en-MY"/>
              <a:pPr/>
              <a:t>‹#›</a:t>
            </a:fld>
            <a:endParaRPr lang="en-MY"/>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22238"/>
            <a:ext cx="2095500" cy="60039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22238"/>
            <a:ext cx="6134100" cy="6003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3DF83F45-1086-4753-9A99-ABF86F61C184}" type="datetime1">
              <a:rPr lang="en-US" smtClean="0"/>
              <a:t>9/10/2013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D3B03C3D-ECC3-42DD-82F8-615568F6E597}" type="slidenum">
              <a:rPr lang="en-MY"/>
              <a:pPr/>
              <a:t>‹#›</a:t>
            </a:fld>
            <a:endParaRPr lang="en-MY"/>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fld id="{8441F93C-EF7B-4688-B60F-53DB996671EE}" type="datetime1">
              <a:rPr lang="en-US" smtClean="0"/>
              <a:t>9/10/2013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78F20BC8-09BA-447C-A1AB-715733518598}" type="slidenum">
              <a:rPr lang="en-MY"/>
              <a:pPr/>
              <a:t>‹#›</a:t>
            </a:fld>
            <a:endParaRPr lang="en-MY"/>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04AA8FE6-B658-4C53-BF24-44F94F8CAA71}" type="datetime1">
              <a:rPr lang="en-US" smtClean="0"/>
              <a:t>9/10/2013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5F2C5DD4-022C-4C4A-AA71-617B7B2E86F4}" type="slidenum">
              <a:rPr lang="en-MY"/>
              <a:pPr/>
              <a:t>‹#›</a:t>
            </a:fld>
            <a:endParaRPr lang="en-MY"/>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7AAD98A-F26C-49BD-BCC2-3500A10CF308}" type="datetime1">
              <a:rPr lang="en-US" smtClean="0"/>
              <a:t>9/10/2013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CB2ED5C6-3B88-4BC6-952D-7FA8C31644B6}" type="slidenum">
              <a:rPr lang="en-MY"/>
              <a:pPr/>
              <a:t>‹#›</a:t>
            </a:fld>
            <a:endParaRPr lang="en-MY"/>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fld id="{85DDA20A-F39A-48E4-83A6-F35EE0AB7693}" type="datetime1">
              <a:rPr lang="en-US" smtClean="0"/>
              <a:t>9/10/2013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9B430D65-9DF2-4D02-9A57-81AFB8778F15}" type="slidenum">
              <a:rPr lang="en-MY"/>
              <a:pPr/>
              <a:t>‹#›</a:t>
            </a:fld>
            <a:endParaRPr lang="en-MY"/>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fld id="{C41EC1DC-448D-499A-BBCF-C6998349082E}" type="datetime1">
              <a:rPr lang="en-US" smtClean="0"/>
              <a:t>9/10/2013</a:t>
            </a:fld>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FAABB287-7FCE-4234-AA42-177E5CC9CBED}" type="slidenum">
              <a:rPr lang="en-MY"/>
              <a:pPr/>
              <a:t>‹#›</a:t>
            </a:fld>
            <a:endParaRPr lang="en-MY"/>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fld id="{D6D4777F-12FF-4A2C-8B65-E426D9F04AC8}" type="datetime1">
              <a:rPr lang="en-US" smtClean="0"/>
              <a:t>9/10/2013</a:t>
            </a:fld>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A7F8F2AB-86D2-4B2D-9E63-88D582FD5D14}" type="slidenum">
              <a:rPr lang="en-MY"/>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990600" y="2667000"/>
            <a:ext cx="3467100" cy="68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10100" y="2667000"/>
            <a:ext cx="3467100" cy="68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fld id="{8353695F-C79D-4033-A3AE-0B2E4B2D3719}" type="datetime1">
              <a:rPr lang="en-US" smtClean="0"/>
              <a:t>9/10/2013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F95B0C7-C7FC-479E-A75C-1A1C6E09B324}" type="datetime1">
              <a:rPr lang="en-US" smtClean="0"/>
              <a:t>9/10/2013</a:t>
            </a:fld>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B6DE9B86-40AF-4710-AFF9-77F8A82BC3AF}" type="slidenum">
              <a:rPr lang="en-MY"/>
              <a:pPr/>
              <a:t>‹#›</a:t>
            </a:fld>
            <a:endParaRPr lang="en-MY"/>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37319B0-E206-45FE-BBEB-B5ED0BA3A54D}" type="datetime1">
              <a:rPr lang="en-US" smtClean="0"/>
              <a:t>9/10/2013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62C00025-62DE-4989-A5B4-278CB783BABF}" type="slidenum">
              <a:rPr lang="en-MY"/>
              <a:pPr/>
              <a:t>‹#›</a:t>
            </a:fld>
            <a:endParaRPr lang="en-MY"/>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ADF2F0A-5AB9-48A4-BC24-56D2FFB35969}" type="datetime1">
              <a:rPr lang="en-US" smtClean="0"/>
              <a:t>9/10/2013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AF7FAAEB-0A0D-4455-A8BC-E04D8D821C09}" type="slidenum">
              <a:rPr lang="en-MY"/>
              <a:pPr/>
              <a:t>‹#›</a:t>
            </a:fld>
            <a:endParaRPr lang="en-MY"/>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F014F4FE-3484-48E9-9C52-4779497DC958}" type="datetime1">
              <a:rPr lang="en-US" smtClean="0"/>
              <a:t>9/10/2013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7E143DAC-34C1-4312-AE7D-C08239DDD099}" type="slidenum">
              <a:rPr lang="en-MY"/>
              <a:pPr/>
              <a:t>‹#›</a:t>
            </a:fld>
            <a:endParaRPr lang="en-MY"/>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AF9CBC60-C3EC-43C3-9AED-0B2FE1F1D265}" type="datetime1">
              <a:rPr lang="en-US" smtClean="0"/>
              <a:t>9/10/2013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FDF6FF9D-9A41-4D6E-9B0A-F0910C610833}" type="slidenum">
              <a:rPr lang="en-MY"/>
              <a:pPr/>
              <a:t>‹#›</a:t>
            </a:fld>
            <a:endParaRPr lang="en-MY"/>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8568A6-36AF-4FF1-A491-402DC253DEB3}" type="datetime1">
              <a:rPr lang="en-US" smtClean="0"/>
              <a:t>9/10/2013</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907FA729-E57F-4612-A45D-F9B66B2173E3}"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3FCF85-218A-4995-B8CF-01E3678AD9BC}" type="datetime1">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65BB0-140D-40F9-A70F-5DDE4920082E}" type="datetime1">
              <a:rPr lang="en-US" smtClean="0"/>
              <a:t>9/10/2013</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907FA729-E57F-4612-A45D-F9B66B2173E3}"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4767AC-CAD1-43D6-8B35-080F82DAB564}" type="datetime1">
              <a:rPr lang="en-US" smtClean="0"/>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22830-4624-4490-B5A3-BBA16FD02A3D}" type="datetime1">
              <a:rPr lang="en-US" smtClean="0"/>
              <a:t>9/10/2013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fld id="{7D6FFD26-12B4-403E-B326-24B2F4B1C447}" type="datetime1">
              <a:rPr lang="en-US" smtClean="0"/>
              <a:t>9/10/2013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808471-00EC-45EA-9E2C-9E001623B178}" type="datetime1">
              <a:rPr lang="en-US" smtClean="0"/>
              <a:t>9/10/2013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354B0-89EA-47DD-A0C3-5420680A73A4}" type="datetime1">
              <a:rPr lang="en-US" smtClean="0"/>
              <a:t>9/10/2013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68F66D-46BF-421B-805A-4D7D2D0C3878}" type="datetime1">
              <a:rPr lang="en-US" smtClean="0"/>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FA729-E57F-4612-A45D-F9B66B2173E3}"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A6CFB8F-DE5B-49D6-BC94-042BD744AE36}" type="datetime1">
              <a:rPr lang="en-US" smtClean="0"/>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FA729-E57F-4612-A45D-F9B66B2173E3}"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476C7-9464-4769-BDDB-537CD01CE8F4}" type="datetime1">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296830-7F74-4E69-B720-C68E85D797B9}" type="datetime1">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907FA729-E57F-4612-A45D-F9B66B2173E3}"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fld id="{A9C0C3B8-A708-4450-AD3F-0321AA77AA1D}" type="datetime1">
              <a:rPr lang="en-US" smtClean="0"/>
              <a:t>9/10/2013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AD6991E-988E-4338-B4FE-3E798E3F3095}" type="datetime1">
              <a:rPr lang="en-US" smtClean="0"/>
              <a:t>9/10/2013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D9CC567-2A6E-436C-814C-8ACED3B5DB7D}" type="datetime1">
              <a:rPr lang="en-US" smtClean="0"/>
              <a:t>9/10/2013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6E4CE73-BC51-48B0-B7BD-0B7903BFBD51}" type="datetime1">
              <a:rPr lang="en-US" smtClean="0"/>
              <a:t>9/10/2013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bwMode="auto">
          <a:xfrm>
            <a:off x="4572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MY" smtClean="0"/>
              <a:t>Abstract Theme</a:t>
            </a:r>
          </a:p>
        </p:txBody>
      </p:sp>
      <p:sp>
        <p:nvSpPr>
          <p:cNvPr id="266243" name="Rectangle 3"/>
          <p:cNvSpPr>
            <a:spLocks noGrp="1" noChangeArrowheads="1"/>
          </p:cNvSpPr>
          <p:nvPr>
            <p:ph type="body" idx="1"/>
          </p:nvPr>
        </p:nvSpPr>
        <p:spPr bwMode="auto">
          <a:xfrm>
            <a:off x="990600" y="2667000"/>
            <a:ext cx="7086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Place your subtitle here</a:t>
            </a:r>
          </a:p>
        </p:txBody>
      </p:sp>
      <p:sp>
        <p:nvSpPr>
          <p:cNvPr id="266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0EC821C-7C36-454E-8DF6-5FA5B1C1182C}" type="datetime1">
              <a:rPr lang="en-US" smtClean="0"/>
              <a:t>9/10/2013</a:t>
            </a:fld>
            <a:endParaRPr lang="en-US"/>
          </a:p>
        </p:txBody>
      </p:sp>
      <p:sp>
        <p:nvSpPr>
          <p:cNvPr id="266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07FA729-E57F-4612-A45D-F9B66B2173E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a:solidFill>
            <a:srgbClr val="00CC99"/>
          </a:solidFill>
          <a:latin typeface="+mj-lt"/>
          <a:ea typeface="+mj-ea"/>
          <a:cs typeface="+mj-cs"/>
        </a:defRPr>
      </a:lvl1pPr>
      <a:lvl2pPr algn="ctr" rtl="0" eaLnBrk="1" fontAlgn="base" hangingPunct="1">
        <a:spcBef>
          <a:spcPct val="0"/>
        </a:spcBef>
        <a:spcAft>
          <a:spcPct val="0"/>
        </a:spcAft>
        <a:defRPr sz="4400">
          <a:solidFill>
            <a:srgbClr val="00CC99"/>
          </a:solidFill>
          <a:latin typeface="Arial" charset="0"/>
        </a:defRPr>
      </a:lvl2pPr>
      <a:lvl3pPr algn="ctr" rtl="0" eaLnBrk="1" fontAlgn="base" hangingPunct="1">
        <a:spcBef>
          <a:spcPct val="0"/>
        </a:spcBef>
        <a:spcAft>
          <a:spcPct val="0"/>
        </a:spcAft>
        <a:defRPr sz="4400">
          <a:solidFill>
            <a:srgbClr val="00CC99"/>
          </a:solidFill>
          <a:latin typeface="Arial" charset="0"/>
        </a:defRPr>
      </a:lvl3pPr>
      <a:lvl4pPr algn="ctr" rtl="0" eaLnBrk="1" fontAlgn="base" hangingPunct="1">
        <a:spcBef>
          <a:spcPct val="0"/>
        </a:spcBef>
        <a:spcAft>
          <a:spcPct val="0"/>
        </a:spcAft>
        <a:defRPr sz="4400">
          <a:solidFill>
            <a:srgbClr val="00CC99"/>
          </a:solidFill>
          <a:latin typeface="Arial" charset="0"/>
        </a:defRPr>
      </a:lvl4pPr>
      <a:lvl5pPr algn="ctr" rtl="0" eaLnBrk="1" fontAlgn="base" hangingPunct="1">
        <a:spcBef>
          <a:spcPct val="0"/>
        </a:spcBef>
        <a:spcAft>
          <a:spcPct val="0"/>
        </a:spcAft>
        <a:defRPr sz="4400">
          <a:solidFill>
            <a:srgbClr val="00CC99"/>
          </a:solidFill>
          <a:latin typeface="Arial" charset="0"/>
        </a:defRPr>
      </a:lvl5pPr>
      <a:lvl6pPr marL="457200" algn="ctr" rtl="0" eaLnBrk="1" fontAlgn="base" hangingPunct="1">
        <a:spcBef>
          <a:spcPct val="0"/>
        </a:spcBef>
        <a:spcAft>
          <a:spcPct val="0"/>
        </a:spcAft>
        <a:defRPr sz="4400">
          <a:solidFill>
            <a:srgbClr val="00CC99"/>
          </a:solidFill>
          <a:latin typeface="Arial" charset="0"/>
        </a:defRPr>
      </a:lvl6pPr>
      <a:lvl7pPr marL="914400" algn="ctr" rtl="0" eaLnBrk="1" fontAlgn="base" hangingPunct="1">
        <a:spcBef>
          <a:spcPct val="0"/>
        </a:spcBef>
        <a:spcAft>
          <a:spcPct val="0"/>
        </a:spcAft>
        <a:defRPr sz="4400">
          <a:solidFill>
            <a:srgbClr val="00CC99"/>
          </a:solidFill>
          <a:latin typeface="Arial" charset="0"/>
        </a:defRPr>
      </a:lvl7pPr>
      <a:lvl8pPr marL="1371600" algn="ctr" rtl="0" eaLnBrk="1" fontAlgn="base" hangingPunct="1">
        <a:spcBef>
          <a:spcPct val="0"/>
        </a:spcBef>
        <a:spcAft>
          <a:spcPct val="0"/>
        </a:spcAft>
        <a:defRPr sz="4400">
          <a:solidFill>
            <a:srgbClr val="00CC99"/>
          </a:solidFill>
          <a:latin typeface="Arial" charset="0"/>
        </a:defRPr>
      </a:lvl8pPr>
      <a:lvl9pPr marL="1828800" algn="ctr" rtl="0" eaLnBrk="1" fontAlgn="base" hangingPunct="1">
        <a:spcBef>
          <a:spcPct val="0"/>
        </a:spcBef>
        <a:spcAft>
          <a:spcPct val="0"/>
        </a:spcAft>
        <a:defRPr sz="4400">
          <a:solidFill>
            <a:srgbClr val="00CC99"/>
          </a:solidFill>
          <a:latin typeface="Arial" charset="0"/>
        </a:defRPr>
      </a:lvl9pPr>
    </p:titleStyle>
    <p:bodyStyle>
      <a:lvl1pPr marL="342900" indent="-342900" algn="ctr" rtl="0" eaLnBrk="1" fontAlgn="base" hangingPunct="1">
        <a:spcBef>
          <a:spcPct val="20000"/>
        </a:spcBef>
        <a:spcAft>
          <a:spcPct val="0"/>
        </a:spcAft>
        <a:buChar char="•"/>
        <a:defRPr sz="2800">
          <a:solidFill>
            <a:schemeClr val="bg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j-lt"/>
        </a:defRPr>
      </a:lvl2pPr>
      <a:lvl3pPr marL="1143000" indent="-228600" algn="l" rtl="0" eaLnBrk="1" fontAlgn="base" hangingPunct="1">
        <a:spcBef>
          <a:spcPct val="20000"/>
        </a:spcBef>
        <a:spcAft>
          <a:spcPct val="0"/>
        </a:spcAft>
        <a:buChar char="•"/>
        <a:defRPr sz="2400">
          <a:solidFill>
            <a:schemeClr val="tx1"/>
          </a:solidFill>
          <a:latin typeface="+mj-lt"/>
        </a:defRPr>
      </a:lvl3pPr>
      <a:lvl4pPr marL="1600200" indent="-228600" algn="l" rtl="0" eaLnBrk="1" fontAlgn="base" hangingPunct="1">
        <a:spcBef>
          <a:spcPct val="20000"/>
        </a:spcBef>
        <a:spcAft>
          <a:spcPct val="0"/>
        </a:spcAft>
        <a:buChar char="–"/>
        <a:defRPr sz="2000">
          <a:solidFill>
            <a:schemeClr val="tx1"/>
          </a:solidFill>
          <a:latin typeface="+mj-lt"/>
        </a:defRPr>
      </a:lvl4pPr>
      <a:lvl5pPr marL="2057400" indent="-228600" algn="l" rtl="0" eaLnBrk="1" fontAlgn="base" hangingPunct="1">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bwMode="auto">
          <a:xfrm>
            <a:off x="914400" y="0"/>
            <a:ext cx="7848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MY" smtClean="0"/>
              <a:t>Place Your Topic Here</a:t>
            </a:r>
          </a:p>
        </p:txBody>
      </p:sp>
      <p:sp>
        <p:nvSpPr>
          <p:cNvPr id="32665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26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FB28E8B-43E4-4266-9D4D-3E3AB6A51627}" type="datetime1">
              <a:rPr lang="en-US" smtClean="0"/>
              <a:t>9/10/2013</a:t>
            </a:fld>
            <a:endParaRPr lang="en-MY"/>
          </a:p>
        </p:txBody>
      </p:sp>
      <p:sp>
        <p:nvSpPr>
          <p:cNvPr id="326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326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FC31668-05A9-40C4-85D3-33773B7EE021}" type="slidenum">
              <a:rPr lang="en-MY"/>
              <a:pPr/>
              <a:t>‹#›</a:t>
            </a:fld>
            <a:endParaRPr lang="en-MY"/>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2pPr>
      <a:lvl3pPr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3pPr>
      <a:lvl4pPr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4pPr>
      <a:lvl5pPr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5pPr>
      <a:lvl6pPr marL="457200"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6pPr>
      <a:lvl7pPr marL="914400"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7pPr>
      <a:lvl8pPr marL="1371600"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8pPr>
      <a:lvl9pPr marL="1828800"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har char="•"/>
        <a:defRPr sz="2500">
          <a:solidFill>
            <a:srgbClr val="00808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bwMode="auto">
          <a:xfrm>
            <a:off x="609600" y="122238"/>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MY" smtClean="0"/>
              <a:t>Place Your Topic Here</a:t>
            </a:r>
          </a:p>
        </p:txBody>
      </p:sp>
      <p:sp>
        <p:nvSpPr>
          <p:cNvPr id="395267"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95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57A1240-DC6A-400B-8592-C47214C57AB3}" type="datetime1">
              <a:rPr lang="en-US" smtClean="0"/>
              <a:t>9/10/2013</a:t>
            </a:fld>
            <a:endParaRPr lang="en-MY"/>
          </a:p>
        </p:txBody>
      </p:sp>
      <p:sp>
        <p:nvSpPr>
          <p:cNvPr id="395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395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9384896-F0F5-49A0-BD77-4D0BF04C9CBE}" type="slidenum">
              <a:rPr lang="en-MY"/>
              <a:pPr/>
              <a:t>‹#›</a:t>
            </a:fld>
            <a:endParaRPr lang="en-MY"/>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2pPr>
      <a:lvl3pPr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3pPr>
      <a:lvl4pPr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4pPr>
      <a:lvl5pPr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5pPr>
      <a:lvl6pPr marL="457200"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6pPr>
      <a:lvl7pPr marL="914400"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7pPr>
      <a:lvl8pPr marL="1371600"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8pPr>
      <a:lvl9pPr marL="1828800"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har char="•"/>
        <a:defRPr sz="2500">
          <a:solidFill>
            <a:srgbClr val="000099"/>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bwMode="auto">
          <a:xfrm>
            <a:off x="990600" y="3200400"/>
            <a:ext cx="7239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MY" smtClean="0"/>
              <a:t>Transitional Page</a:t>
            </a:r>
          </a:p>
        </p:txBody>
      </p:sp>
      <p:sp>
        <p:nvSpPr>
          <p:cNvPr id="475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8004A800-33B1-4EC3-BCF5-402B24B597ED}" type="datetime1">
              <a:rPr lang="en-US" smtClean="0"/>
              <a:t>9/10/2013</a:t>
            </a:fld>
            <a:endParaRPr lang="en-MY"/>
          </a:p>
        </p:txBody>
      </p:sp>
      <p:sp>
        <p:nvSpPr>
          <p:cNvPr id="475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475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8870E16-5DA9-44EA-A8D2-FC67979904C6}" type="slidenum">
              <a:rPr lang="en-MY"/>
              <a:pPr/>
              <a:t>‹#›</a:t>
            </a:fld>
            <a:endParaRPr lang="en-MY"/>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92B8D59-B860-4334-B62D-CD1DC3B54279}" type="datetime1">
              <a:rPr lang="en-US" smtClean="0"/>
              <a:t>9/10/2013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07FA729-E57F-4612-A45D-F9B66B2173E3}"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0.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6gy-zot9U1Q" TargetMode="External"/><Relationship Id="rId2" Type="http://schemas.openxmlformats.org/officeDocument/2006/relationships/image" Target="../media/image16.gif"/><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T4-Ea4rKbrA" TargetMode="External"/><Relationship Id="rId2" Type="http://schemas.openxmlformats.org/officeDocument/2006/relationships/image" Target="../media/image17.jp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hebrew4christians.com/Holidays/Introduction/introduction.html" TargetMode="Externa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hyperlink" Target="http://www.bible-history.com/black-obelisk/kings-prophets.html" TargetMode="External"/><Relationship Id="rId2" Type="http://schemas.openxmlformats.org/officeDocument/2006/relationships/image" Target="../media/image20.gif"/><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hyperlink" Target="http://www.bible-history.com/black-obelisk/kings-prophets.html" TargetMode="External"/><Relationship Id="rId2" Type="http://schemas.openxmlformats.org/officeDocument/2006/relationships/image" Target="../media/image20.gif"/><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hyperlink" Target="http://www.ldolphin.org/Good_King_and_Bad_King__SCJ_.pdf" TargetMode="Externa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hyperlink" Target="http://www.ldolphin.org/kings.html" TargetMode="Externa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Old Testament Course</a:t>
            </a:r>
            <a:endParaRPr lang="en-US" dirty="0"/>
          </a:p>
        </p:txBody>
      </p:sp>
      <p:sp>
        <p:nvSpPr>
          <p:cNvPr id="3" name="Subtitle 2"/>
          <p:cNvSpPr>
            <a:spLocks noGrp="1"/>
          </p:cNvSpPr>
          <p:nvPr>
            <p:ph type="subTitle" idx="1"/>
          </p:nvPr>
        </p:nvSpPr>
        <p:spPr/>
        <p:txBody>
          <a:bodyPr/>
          <a:lstStyle/>
          <a:p>
            <a:r>
              <a:rPr lang="en-US" dirty="0" smtClean="0"/>
              <a:t>Reading The Old Testament: An Introduction</a:t>
            </a:r>
            <a:endParaRPr lang="en-US" dirty="0"/>
          </a:p>
        </p:txBody>
      </p:sp>
      <p:sp>
        <p:nvSpPr>
          <p:cNvPr id="4" name="TextBox 3"/>
          <p:cNvSpPr txBox="1"/>
          <p:nvPr/>
        </p:nvSpPr>
        <p:spPr>
          <a:xfrm>
            <a:off x="4191000" y="6019800"/>
            <a:ext cx="4660900" cy="369332"/>
          </a:xfrm>
          <a:prstGeom prst="rect">
            <a:avLst/>
          </a:prstGeom>
          <a:noFill/>
        </p:spPr>
        <p:txBody>
          <a:bodyPr wrap="square" rtlCol="0">
            <a:spAutoFit/>
          </a:bodyPr>
          <a:lstStyle/>
          <a:p>
            <a:r>
              <a:rPr lang="en-US" dirty="0" smtClean="0"/>
              <a:t>Dr. Andrew Calhoun, </a:t>
            </a:r>
            <a:r>
              <a:rPr lang="en-US" i="1" dirty="0" smtClean="0"/>
              <a:t>Ed.D., M.Div., Th.M., MS</a:t>
            </a:r>
            <a:endParaRPr lang="en-US" i="1" dirty="0"/>
          </a:p>
        </p:txBody>
      </p:sp>
      <p:sp>
        <p:nvSpPr>
          <p:cNvPr id="6" name="Slide Number Placeholder 5"/>
          <p:cNvSpPr>
            <a:spLocks noGrp="1"/>
          </p:cNvSpPr>
          <p:nvPr>
            <p:ph type="sldNum" sz="quarter" idx="12"/>
          </p:nvPr>
        </p:nvSpPr>
        <p:spPr/>
        <p:txBody>
          <a:bodyPr/>
          <a:lstStyle/>
          <a:p>
            <a:fld id="{907FA729-E57F-4612-A45D-F9B66B2173E3}" type="slidenum">
              <a:rPr lang="en-US" smtClean="0"/>
              <a:t>1</a:t>
            </a:fld>
            <a:endParaRPr lang="en-US"/>
          </a:p>
        </p:txBody>
      </p:sp>
      <p:sp>
        <p:nvSpPr>
          <p:cNvPr id="7" name="TextBox 6"/>
          <p:cNvSpPr txBox="1"/>
          <p:nvPr/>
        </p:nvSpPr>
        <p:spPr>
          <a:xfrm>
            <a:off x="304800" y="6019800"/>
            <a:ext cx="2514600" cy="369332"/>
          </a:xfrm>
          <a:prstGeom prst="rect">
            <a:avLst/>
          </a:prstGeom>
          <a:noFill/>
        </p:spPr>
        <p:txBody>
          <a:bodyPr wrap="square" rtlCol="0">
            <a:spAutoFit/>
          </a:bodyPr>
          <a:lstStyle/>
          <a:p>
            <a:r>
              <a:rPr lang="en-US" dirty="0" smtClean="0"/>
              <a:t>Chapter 12-18</a:t>
            </a:r>
            <a:endParaRPr lang="en-US" dirty="0"/>
          </a:p>
        </p:txBody>
      </p:sp>
    </p:spTree>
    <p:extLst>
      <p:ext uri="{BB962C8B-B14F-4D97-AF65-F5344CB8AC3E}">
        <p14:creationId xmlns:p14="http://schemas.microsoft.com/office/powerpoint/2010/main" val="235811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 Daily Life in Ancient Israel</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10</a:t>
            </a:fld>
            <a:endParaRPr lang="en-US"/>
          </a:p>
        </p:txBody>
      </p:sp>
      <p:sp>
        <p:nvSpPr>
          <p:cNvPr id="5" name="TextBox 4"/>
          <p:cNvSpPr txBox="1"/>
          <p:nvPr/>
        </p:nvSpPr>
        <p:spPr>
          <a:xfrm>
            <a:off x="609600" y="1752600"/>
            <a:ext cx="5181600" cy="4493538"/>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Changing Patterns of Life</a:t>
            </a:r>
          </a:p>
          <a:p>
            <a:r>
              <a:rPr lang="en-US" sz="2200" dirty="0" smtClean="0">
                <a:latin typeface="Times New Roman" panose="02020603050405020304" pitchFamily="18" charset="0"/>
                <a:cs typeface="Times New Roman" panose="02020603050405020304" pitchFamily="18" charset="0"/>
              </a:rPr>
              <a:t>City Life</a:t>
            </a:r>
          </a:p>
          <a:p>
            <a:r>
              <a:rPr lang="en-US" sz="2200" dirty="0" smtClean="0">
                <a:latin typeface="Times New Roman" panose="02020603050405020304" pitchFamily="18" charset="0"/>
                <a:cs typeface="Times New Roman" panose="02020603050405020304" pitchFamily="18" charset="0"/>
              </a:rPr>
              <a:t>The Human Person in Israelite Thinking</a:t>
            </a:r>
          </a:p>
          <a:p>
            <a:r>
              <a:rPr lang="en-US" sz="2200" dirty="0" smtClean="0">
                <a:latin typeface="Times New Roman" panose="02020603050405020304" pitchFamily="18" charset="0"/>
                <a:cs typeface="Times New Roman" panose="02020603050405020304" pitchFamily="18" charset="0"/>
              </a:rPr>
              <a:t>Sickness and Old Age</a:t>
            </a:r>
          </a:p>
          <a:p>
            <a:r>
              <a:rPr lang="en-US" sz="2200" dirty="0" smtClean="0">
                <a:latin typeface="Times New Roman" panose="02020603050405020304" pitchFamily="18" charset="0"/>
                <a:cs typeface="Times New Roman" panose="02020603050405020304" pitchFamily="18" charset="0"/>
              </a:rPr>
              <a:t>Death and Afterlife</a:t>
            </a:r>
          </a:p>
          <a:p>
            <a:r>
              <a:rPr lang="en-US" sz="2200" dirty="0" smtClean="0">
                <a:latin typeface="Times New Roman" panose="02020603050405020304" pitchFamily="18" charset="0"/>
                <a:cs typeface="Times New Roman" panose="02020603050405020304" pitchFamily="18" charset="0"/>
              </a:rPr>
              <a:t>Daily Work</a:t>
            </a:r>
          </a:p>
          <a:p>
            <a:r>
              <a:rPr lang="en-US" sz="2200" dirty="0" smtClean="0">
                <a:latin typeface="Times New Roman" panose="02020603050405020304" pitchFamily="18" charset="0"/>
                <a:cs typeface="Times New Roman" panose="02020603050405020304" pitchFamily="18" charset="0"/>
              </a:rPr>
              <a:t>The Family in Israel</a:t>
            </a:r>
          </a:p>
          <a:p>
            <a:r>
              <a:rPr lang="en-US" sz="2200" dirty="0" smtClean="0">
                <a:latin typeface="Times New Roman" panose="02020603050405020304" pitchFamily="18" charset="0"/>
                <a:cs typeface="Times New Roman" panose="02020603050405020304" pitchFamily="18" charset="0"/>
              </a:rPr>
              <a:t>Sexual Attitudes</a:t>
            </a:r>
          </a:p>
          <a:p>
            <a:r>
              <a:rPr lang="en-US" sz="2200" dirty="0" smtClean="0">
                <a:latin typeface="Times New Roman" panose="02020603050405020304" pitchFamily="18" charset="0"/>
                <a:cs typeface="Times New Roman" panose="02020603050405020304" pitchFamily="18" charset="0"/>
              </a:rPr>
              <a:t>Marriage Customs</a:t>
            </a:r>
          </a:p>
          <a:p>
            <a:r>
              <a:rPr lang="en-US" sz="2200" dirty="0" smtClean="0">
                <a:latin typeface="Times New Roman" panose="02020603050405020304" pitchFamily="18" charset="0"/>
                <a:cs typeface="Times New Roman" panose="02020603050405020304" pitchFamily="18" charset="0"/>
              </a:rPr>
              <a:t>Friends and Enemies</a:t>
            </a:r>
          </a:p>
          <a:p>
            <a:r>
              <a:rPr lang="en-US" sz="2200" dirty="0" smtClean="0">
                <a:latin typeface="Times New Roman" panose="02020603050405020304" pitchFamily="18" charset="0"/>
                <a:cs typeface="Times New Roman" panose="02020603050405020304" pitchFamily="18" charset="0"/>
              </a:rPr>
              <a:t>Legal Justice in Early Israel</a:t>
            </a:r>
          </a:p>
          <a:p>
            <a:r>
              <a:rPr lang="en-US" sz="2200" dirty="0" smtClean="0">
                <a:latin typeface="Times New Roman" panose="02020603050405020304" pitchFamily="18" charset="0"/>
                <a:cs typeface="Times New Roman" panose="02020603050405020304" pitchFamily="18" charset="0"/>
              </a:rPr>
              <a:t>Royal Justice </a:t>
            </a:r>
          </a:p>
          <a:p>
            <a:r>
              <a:rPr lang="en-US" sz="2200" dirty="0" smtClean="0">
                <a:latin typeface="Times New Roman" panose="02020603050405020304" pitchFamily="18" charset="0"/>
                <a:cs typeface="Times New Roman" panose="02020603050405020304" pitchFamily="18" charset="0"/>
              </a:rPr>
              <a:t>Slavery </a:t>
            </a:r>
            <a:endParaRPr lang="en-US" sz="2200" dirty="0">
              <a:latin typeface="Times New Roman" panose="02020603050405020304" pitchFamily="18" charset="0"/>
              <a:cs typeface="Times New Roman" panose="02020603050405020304" pitchFamily="18" charset="0"/>
            </a:endParaRPr>
          </a:p>
        </p:txBody>
      </p:sp>
      <p:pic>
        <p:nvPicPr>
          <p:cNvPr id="1026" name="Picture 2" descr="C:\Users\Owner\AppData\Local\Microsoft\Windows\Temporary Internet Files\Content.IE5\V9CF48NY\MP9004403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209800"/>
            <a:ext cx="2554514" cy="33310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0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 Daily Life in Ancient Israel</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11</a:t>
            </a:fld>
            <a:endParaRPr lang="en-US"/>
          </a:p>
        </p:txBody>
      </p:sp>
      <p:sp>
        <p:nvSpPr>
          <p:cNvPr id="3" name="TextBox 2"/>
          <p:cNvSpPr txBox="1"/>
          <p:nvPr/>
        </p:nvSpPr>
        <p:spPr>
          <a:xfrm>
            <a:off x="246743" y="1752600"/>
            <a:ext cx="8153400" cy="163121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u="sng" dirty="0" smtClean="0">
                <a:latin typeface="Times New Roman" panose="02020603050405020304" pitchFamily="18" charset="0"/>
                <a:cs typeface="Times New Roman" panose="02020603050405020304" pitchFamily="18" charset="0"/>
              </a:rPr>
              <a:t>Big Change </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from </a:t>
            </a:r>
            <a:r>
              <a:rPr lang="en-US" sz="2000" dirty="0" smtClean="0">
                <a:latin typeface="Times New Roman" panose="02020603050405020304" pitchFamily="18" charset="0"/>
                <a:cs typeface="Times New Roman" panose="02020603050405020304" pitchFamily="18" charset="0"/>
              </a:rPr>
              <a:t>Nomads to City Dwellers </a:t>
            </a:r>
            <a:endParaRPr lang="en-US" sz="2000" i="1" dirty="0" smtClean="0">
              <a:latin typeface="Times New Roman" panose="02020603050405020304" pitchFamily="18" charset="0"/>
              <a:cs typeface="Times New Roman" panose="02020603050405020304" pitchFamily="18" charset="0"/>
            </a:endParaRPr>
          </a:p>
          <a:p>
            <a:pPr marL="342900" indent="-342900">
              <a:buClr>
                <a:schemeClr val="accent4">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Development of structures and systems to support a new way of living  and a new way of thinking about their faith and its practice  </a:t>
            </a:r>
          </a:p>
          <a:p>
            <a:pPr marL="342900" indent="-342900">
              <a:buClr>
                <a:schemeClr val="accent4">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Sickness and taking care of those of Old age</a:t>
            </a:r>
          </a:p>
          <a:p>
            <a:pPr marL="342900" indent="-342900">
              <a:buClr>
                <a:schemeClr val="accent4">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Death and Afterlife – funerals and care of the body </a:t>
            </a:r>
          </a:p>
        </p:txBody>
      </p:sp>
      <p:sp>
        <p:nvSpPr>
          <p:cNvPr id="5" name="Rectangle 4"/>
          <p:cNvSpPr/>
          <p:nvPr/>
        </p:nvSpPr>
        <p:spPr>
          <a:xfrm>
            <a:off x="1752600" y="3581400"/>
            <a:ext cx="5619750" cy="286232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r>
              <a:rPr lang="en-US" sz="2000" b="1" u="sng" dirty="0">
                <a:solidFill>
                  <a:prstClr val="black"/>
                </a:solidFill>
                <a:latin typeface="Times New Roman" panose="02020603050405020304" pitchFamily="18" charset="0"/>
                <a:cs typeface="Times New Roman" panose="02020603050405020304" pitchFamily="18" charset="0"/>
              </a:rPr>
              <a:t>Work – to be fruitful and multiply </a:t>
            </a:r>
          </a:p>
          <a:p>
            <a:pPr marL="800100" lvl="1" indent="-342900">
              <a:buClr>
                <a:schemeClr val="accent5">
                  <a:lumMod val="75000"/>
                </a:schemeClr>
              </a:buClr>
              <a:buFont typeface="Courier New" panose="02070309020205020404" pitchFamily="49" charset="0"/>
              <a:buChar char="o"/>
            </a:pPr>
            <a:r>
              <a:rPr lang="en-US" sz="2000" i="1" dirty="0">
                <a:solidFill>
                  <a:prstClr val="black"/>
                </a:solidFill>
                <a:latin typeface="Times New Roman" panose="02020603050405020304" pitchFamily="18" charset="0"/>
                <a:cs typeface="Times New Roman" panose="02020603050405020304" pitchFamily="18" charset="0"/>
              </a:rPr>
              <a:t>Two months of harvesting</a:t>
            </a:r>
          </a:p>
          <a:p>
            <a:pPr marL="800100" lvl="1" indent="-342900">
              <a:buClr>
                <a:schemeClr val="accent5">
                  <a:lumMod val="75000"/>
                </a:schemeClr>
              </a:buClr>
              <a:buFont typeface="Courier New" panose="02070309020205020404" pitchFamily="49" charset="0"/>
              <a:buChar char="o"/>
            </a:pPr>
            <a:r>
              <a:rPr lang="en-US" sz="2000" i="1" dirty="0">
                <a:solidFill>
                  <a:prstClr val="black"/>
                </a:solidFill>
                <a:latin typeface="Times New Roman" panose="02020603050405020304" pitchFamily="18" charset="0"/>
                <a:cs typeface="Times New Roman" panose="02020603050405020304" pitchFamily="18" charset="0"/>
              </a:rPr>
              <a:t>Two months of sowing</a:t>
            </a:r>
          </a:p>
          <a:p>
            <a:pPr marL="800100" lvl="1" indent="-342900">
              <a:buClr>
                <a:schemeClr val="accent5">
                  <a:lumMod val="75000"/>
                </a:schemeClr>
              </a:buClr>
              <a:buFont typeface="Courier New" panose="02070309020205020404" pitchFamily="49" charset="0"/>
              <a:buChar char="o"/>
            </a:pPr>
            <a:r>
              <a:rPr lang="en-US" sz="2000" i="1" dirty="0">
                <a:solidFill>
                  <a:prstClr val="black"/>
                </a:solidFill>
                <a:latin typeface="Times New Roman" panose="02020603050405020304" pitchFamily="18" charset="0"/>
                <a:cs typeface="Times New Roman" panose="02020603050405020304" pitchFamily="18" charset="0"/>
              </a:rPr>
              <a:t>Two months for later planting</a:t>
            </a:r>
          </a:p>
          <a:p>
            <a:pPr marL="800100" lvl="1" indent="-342900">
              <a:buClr>
                <a:schemeClr val="accent5">
                  <a:lumMod val="75000"/>
                </a:schemeClr>
              </a:buClr>
              <a:buFont typeface="Courier New" panose="02070309020205020404" pitchFamily="49" charset="0"/>
              <a:buChar char="o"/>
            </a:pPr>
            <a:r>
              <a:rPr lang="en-US" sz="2000" i="1" dirty="0">
                <a:solidFill>
                  <a:prstClr val="black"/>
                </a:solidFill>
                <a:latin typeface="Times New Roman" panose="02020603050405020304" pitchFamily="18" charset="0"/>
                <a:cs typeface="Times New Roman" panose="02020603050405020304" pitchFamily="18" charset="0"/>
              </a:rPr>
              <a:t>A month for gathering flax</a:t>
            </a:r>
          </a:p>
          <a:p>
            <a:pPr marL="800100" lvl="1" indent="-342900">
              <a:buClr>
                <a:schemeClr val="accent5">
                  <a:lumMod val="75000"/>
                </a:schemeClr>
              </a:buClr>
              <a:buFont typeface="Courier New" panose="02070309020205020404" pitchFamily="49" charset="0"/>
              <a:buChar char="o"/>
            </a:pPr>
            <a:r>
              <a:rPr lang="en-US" sz="2000" i="1" dirty="0">
                <a:solidFill>
                  <a:prstClr val="black"/>
                </a:solidFill>
                <a:latin typeface="Times New Roman" panose="02020603050405020304" pitchFamily="18" charset="0"/>
                <a:cs typeface="Times New Roman" panose="02020603050405020304" pitchFamily="18" charset="0"/>
              </a:rPr>
              <a:t>A month for reaping barley</a:t>
            </a:r>
          </a:p>
          <a:p>
            <a:pPr marL="800100" lvl="1" indent="-342900">
              <a:buClr>
                <a:schemeClr val="accent5">
                  <a:lumMod val="75000"/>
                </a:schemeClr>
              </a:buClr>
              <a:buFont typeface="Courier New" panose="02070309020205020404" pitchFamily="49" charset="0"/>
              <a:buChar char="o"/>
            </a:pPr>
            <a:r>
              <a:rPr lang="en-US" sz="2000" i="1" dirty="0">
                <a:solidFill>
                  <a:prstClr val="black"/>
                </a:solidFill>
                <a:latin typeface="Times New Roman" panose="02020603050405020304" pitchFamily="18" charset="0"/>
                <a:cs typeface="Times New Roman" panose="02020603050405020304" pitchFamily="18" charset="0"/>
              </a:rPr>
              <a:t>A month for harvesting and gathering</a:t>
            </a:r>
          </a:p>
          <a:p>
            <a:pPr marL="800100" lvl="1" indent="-342900">
              <a:buClr>
                <a:schemeClr val="accent5">
                  <a:lumMod val="75000"/>
                </a:schemeClr>
              </a:buClr>
              <a:buFont typeface="Courier New" panose="02070309020205020404" pitchFamily="49" charset="0"/>
              <a:buChar char="o"/>
            </a:pPr>
            <a:r>
              <a:rPr lang="en-US" sz="2000" i="1" dirty="0">
                <a:solidFill>
                  <a:prstClr val="black"/>
                </a:solidFill>
                <a:latin typeface="Times New Roman" panose="02020603050405020304" pitchFamily="18" charset="0"/>
                <a:cs typeface="Times New Roman" panose="02020603050405020304" pitchFamily="18" charset="0"/>
              </a:rPr>
              <a:t>Two months for pruning the vines</a:t>
            </a:r>
          </a:p>
          <a:p>
            <a:pPr marL="800100" lvl="1" indent="-342900">
              <a:buClr>
                <a:schemeClr val="accent5">
                  <a:lumMod val="75000"/>
                </a:schemeClr>
              </a:buClr>
              <a:buFont typeface="Courier New" panose="02070309020205020404" pitchFamily="49" charset="0"/>
              <a:buChar char="o"/>
            </a:pPr>
            <a:r>
              <a:rPr lang="en-US" sz="2000" i="1" dirty="0">
                <a:solidFill>
                  <a:prstClr val="black"/>
                </a:solidFill>
                <a:latin typeface="Times New Roman" panose="02020603050405020304" pitchFamily="18" charset="0"/>
                <a:cs typeface="Times New Roman" panose="02020603050405020304" pitchFamily="18" charset="0"/>
              </a:rPr>
              <a:t>A month for gathering summer fruit  </a:t>
            </a:r>
            <a:endParaRPr lang="en-US" sz="20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 Daily Life in Ancient Israel</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12</a:t>
            </a:fld>
            <a:endParaRPr lang="en-US"/>
          </a:p>
        </p:txBody>
      </p:sp>
      <p:sp>
        <p:nvSpPr>
          <p:cNvPr id="3" name="TextBox 2"/>
          <p:cNvSpPr txBox="1"/>
          <p:nvPr/>
        </p:nvSpPr>
        <p:spPr>
          <a:xfrm>
            <a:off x="609600" y="1752600"/>
            <a:ext cx="6154057" cy="34778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Clr>
                <a:srgbClr val="FFC000"/>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Sexual behavior was carefully regulated. – Mosaic Law </a:t>
            </a:r>
          </a:p>
          <a:p>
            <a:pPr marL="800100" lvl="1" indent="-342900">
              <a:buClr>
                <a:srgbClr val="FFC000"/>
              </a:buClr>
              <a:buFont typeface="Courier New" panose="02070309020205020404" pitchFamily="49" charset="0"/>
              <a:buChar char="o"/>
            </a:pPr>
            <a:r>
              <a:rPr lang="en-US" sz="2000" i="1" dirty="0" smtClean="0">
                <a:latin typeface="Times New Roman" panose="02020603050405020304" pitchFamily="18" charset="0"/>
                <a:cs typeface="Times New Roman" panose="02020603050405020304" pitchFamily="18" charset="0"/>
              </a:rPr>
              <a:t>Prostitution – Lev. 20: 10-14 and Deut.  22: 13-30</a:t>
            </a:r>
          </a:p>
          <a:p>
            <a:pPr marL="800100" lvl="1" indent="-342900">
              <a:buClr>
                <a:srgbClr val="FFC000"/>
              </a:buClr>
              <a:buFont typeface="Courier New" panose="02070309020205020404" pitchFamily="49" charset="0"/>
              <a:buChar char="o"/>
            </a:pPr>
            <a:r>
              <a:rPr lang="en-US" sz="2000" i="1" dirty="0" smtClean="0">
                <a:latin typeface="Times New Roman" panose="02020603050405020304" pitchFamily="18" charset="0"/>
                <a:cs typeface="Times New Roman" panose="02020603050405020304" pitchFamily="18" charset="0"/>
              </a:rPr>
              <a:t>Homosexuality is outlawed by Lev.  18:22 </a:t>
            </a:r>
          </a:p>
          <a:p>
            <a:pPr marL="342900" indent="-342900">
              <a:buClr>
                <a:srgbClr val="FFC000"/>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Marriage Customs </a:t>
            </a:r>
          </a:p>
          <a:p>
            <a:pPr marL="342900" indent="-342900">
              <a:buClr>
                <a:srgbClr val="FFC000"/>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Friends and Enemies</a:t>
            </a:r>
          </a:p>
          <a:p>
            <a:pPr marL="342900" indent="-342900">
              <a:buClr>
                <a:srgbClr val="FFC000"/>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Legal Justice</a:t>
            </a:r>
          </a:p>
          <a:p>
            <a:pPr marL="342900" indent="-342900">
              <a:buClr>
                <a:srgbClr val="FFC000"/>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Royal Justice</a:t>
            </a:r>
          </a:p>
          <a:p>
            <a:pPr marL="342900" indent="-342900">
              <a:buClr>
                <a:srgbClr val="FFC000"/>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Slavery – conditions </a:t>
            </a:r>
          </a:p>
          <a:p>
            <a:pPr marL="800100" lvl="1" indent="-342900">
              <a:buClr>
                <a:srgbClr val="FFC000"/>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Poverty</a:t>
            </a:r>
          </a:p>
          <a:p>
            <a:pPr marL="800100" lvl="1" indent="-342900">
              <a:buClr>
                <a:srgbClr val="FFC000"/>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Prisoners of War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971800"/>
            <a:ext cx="2209800" cy="26907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4122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 Israelite Worship and Prayer</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13</a:t>
            </a:fld>
            <a:endParaRPr lang="en-US"/>
          </a:p>
        </p:txBody>
      </p:sp>
      <p:sp>
        <p:nvSpPr>
          <p:cNvPr id="5" name="TextBox 4"/>
          <p:cNvSpPr txBox="1"/>
          <p:nvPr/>
        </p:nvSpPr>
        <p:spPr>
          <a:xfrm>
            <a:off x="304800" y="1676400"/>
            <a:ext cx="5181600" cy="4401205"/>
          </a:xfrm>
          <a:prstGeom prst="rect">
            <a:avLst/>
          </a:prstGeom>
          <a:noFill/>
        </p:spPr>
        <p:txBody>
          <a:bodyPr wrap="square" rtlCol="0">
            <a:spAutoFit/>
          </a:bodyPr>
          <a:lstStyle/>
          <a:p>
            <a:pPr marL="342900" indent="-342900">
              <a:buAutoNum type="alphaUcPeriod"/>
            </a:pPr>
            <a:r>
              <a:rPr lang="en-US" sz="2000" b="1" u="sng" dirty="0" smtClean="0">
                <a:latin typeface="Times New Roman" panose="02020603050405020304" pitchFamily="18" charset="0"/>
                <a:cs typeface="Times New Roman" panose="02020603050405020304" pitchFamily="18" charset="0"/>
              </a:rPr>
              <a:t>The Development of Israelite Worship</a:t>
            </a:r>
          </a:p>
          <a:p>
            <a:pPr lvl="1"/>
            <a:r>
              <a:rPr lang="en-US" sz="2000" dirty="0">
                <a:latin typeface="Times New Roman" panose="02020603050405020304" pitchFamily="18" charset="0"/>
                <a:cs typeface="Times New Roman" panose="02020603050405020304" pitchFamily="18" charset="0"/>
              </a:rPr>
              <a:t>From the Beginnings to David</a:t>
            </a:r>
          </a:p>
          <a:p>
            <a:pPr lvl="1"/>
            <a:r>
              <a:rPr lang="en-US" sz="2000" dirty="0">
                <a:latin typeface="Times New Roman" panose="02020603050405020304" pitchFamily="18" charset="0"/>
                <a:cs typeface="Times New Roman" panose="02020603050405020304" pitchFamily="18" charset="0"/>
              </a:rPr>
              <a:t>The Temple of Solomon</a:t>
            </a:r>
          </a:p>
          <a:p>
            <a:pPr lvl="1"/>
            <a:r>
              <a:rPr lang="en-US" sz="2000" dirty="0">
                <a:latin typeface="Times New Roman" panose="02020603050405020304" pitchFamily="18" charset="0"/>
                <a:cs typeface="Times New Roman" panose="02020603050405020304" pitchFamily="18" charset="0"/>
              </a:rPr>
              <a:t>Temple Worship</a:t>
            </a:r>
          </a:p>
          <a:p>
            <a:pPr lvl="1"/>
            <a:r>
              <a:rPr lang="en-US" sz="2000" dirty="0">
                <a:latin typeface="Times New Roman" panose="02020603050405020304" pitchFamily="18" charset="0"/>
                <a:cs typeface="Times New Roman" panose="02020603050405020304" pitchFamily="18" charset="0"/>
              </a:rPr>
              <a:t>Feast Days</a:t>
            </a:r>
          </a:p>
          <a:p>
            <a:pPr lvl="1"/>
            <a:r>
              <a:rPr lang="en-US" sz="2000" dirty="0">
                <a:latin typeface="Times New Roman" panose="02020603050405020304" pitchFamily="18" charset="0"/>
                <a:cs typeface="Times New Roman" panose="02020603050405020304" pitchFamily="18" charset="0"/>
              </a:rPr>
              <a:t>The Priests and Levites</a:t>
            </a:r>
          </a:p>
          <a:p>
            <a:pPr marL="342900" indent="-342900">
              <a:buAutoNum type="alphaUcPeriod"/>
            </a:pPr>
            <a:r>
              <a:rPr lang="en-US" sz="2000" b="1" u="sng" dirty="0" smtClean="0">
                <a:latin typeface="Times New Roman" panose="02020603050405020304" pitchFamily="18" charset="0"/>
                <a:cs typeface="Times New Roman" panose="02020603050405020304" pitchFamily="18" charset="0"/>
              </a:rPr>
              <a:t>The Psalms and Israel’s Prayer</a:t>
            </a:r>
          </a:p>
          <a:p>
            <a:pPr lvl="1"/>
            <a:r>
              <a:rPr lang="en-US" sz="2000" dirty="0" smtClean="0">
                <a:latin typeface="Times New Roman" panose="02020603050405020304" pitchFamily="18" charset="0"/>
                <a:cs typeface="Times New Roman" panose="02020603050405020304" pitchFamily="18" charset="0"/>
              </a:rPr>
              <a:t>The Piety of Israel</a:t>
            </a:r>
          </a:p>
          <a:p>
            <a:pPr lvl="1"/>
            <a:r>
              <a:rPr lang="en-US" sz="2000" dirty="0" smtClean="0">
                <a:latin typeface="Times New Roman" panose="02020603050405020304" pitchFamily="18" charset="0"/>
                <a:cs typeface="Times New Roman" panose="02020603050405020304" pitchFamily="18" charset="0"/>
              </a:rPr>
              <a:t>The Nature of the Book of Psalms</a:t>
            </a:r>
          </a:p>
          <a:p>
            <a:pPr lvl="1"/>
            <a:r>
              <a:rPr lang="en-US" sz="2000" dirty="0" smtClean="0">
                <a:latin typeface="Times New Roman" panose="02020603050405020304" pitchFamily="18" charset="0"/>
                <a:cs typeface="Times New Roman" panose="02020603050405020304" pitchFamily="18" charset="0"/>
              </a:rPr>
              <a:t>The Variety and Richness of the Psalms</a:t>
            </a:r>
          </a:p>
          <a:p>
            <a:pPr lvl="1"/>
            <a:r>
              <a:rPr lang="en-US" sz="2000" dirty="0" smtClean="0">
                <a:latin typeface="Times New Roman" panose="02020603050405020304" pitchFamily="18" charset="0"/>
                <a:cs typeface="Times New Roman" panose="02020603050405020304" pitchFamily="18" charset="0"/>
              </a:rPr>
              <a:t>The Liturgical Origins of the Psalms</a:t>
            </a:r>
          </a:p>
          <a:p>
            <a:pPr lvl="1"/>
            <a:r>
              <a:rPr lang="en-US" sz="2000" dirty="0" smtClean="0">
                <a:latin typeface="Times New Roman" panose="02020603050405020304" pitchFamily="18" charset="0"/>
                <a:cs typeface="Times New Roman" panose="02020603050405020304" pitchFamily="18" charset="0"/>
              </a:rPr>
              <a:t>Personal Piety and the Psalms</a:t>
            </a:r>
          </a:p>
          <a:p>
            <a:pPr lvl="1"/>
            <a:r>
              <a:rPr lang="en-US" sz="2000" dirty="0" smtClean="0">
                <a:latin typeface="Times New Roman" panose="02020603050405020304" pitchFamily="18" charset="0"/>
                <a:cs typeface="Times New Roman" panose="02020603050405020304" pitchFamily="18" charset="0"/>
              </a:rPr>
              <a:t>Sickness and Tragedy in the Psalms</a:t>
            </a:r>
            <a:endParaRPr lang="en-US" sz="2000" dirty="0">
              <a:latin typeface="Times New Roman" panose="02020603050405020304" pitchFamily="18" charset="0"/>
              <a:cs typeface="Times New Roman" panose="02020603050405020304" pitchFamily="18" charset="0"/>
            </a:endParaRPr>
          </a:p>
          <a:p>
            <a:pPr lvl="1"/>
            <a:endParaRPr lang="en-US" sz="2000" dirty="0" smtClean="0">
              <a:latin typeface="Times New Roman" panose="02020603050405020304" pitchFamily="18" charset="0"/>
              <a:cs typeface="Times New Roman" panose="02020603050405020304" pitchFamily="18" charset="0"/>
            </a:endParaRPr>
          </a:p>
        </p:txBody>
      </p:sp>
      <p:pic>
        <p:nvPicPr>
          <p:cNvPr id="8" name="Picture 2" descr="C:\Users\Owner\AppData\Local\Microsoft\Windows\Temporary Internet Files\Content.IE5\V9CF48NY\MP9004403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7749" y="1828800"/>
            <a:ext cx="1196162" cy="17144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descr="C:\Users\Owner\AppData\Local\Microsoft\Windows\Temporary Internet Files\Content.IE5\V9CF48NY\MC90043635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747" y="3886200"/>
            <a:ext cx="1445258" cy="14452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3" descr="C:\Users\Owner\AppData\Local\Microsoft\Windows\Temporary Internet Files\Content.IE5\V9CF48NY\MC90043635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105400"/>
            <a:ext cx="1362059" cy="13620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117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 Israelite Worship and Prayer</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8775" y="1752600"/>
            <a:ext cx="5886450" cy="3876937"/>
          </a:xfrm>
        </p:spPr>
      </p:pic>
      <p:sp>
        <p:nvSpPr>
          <p:cNvPr id="4" name="Slide Number Placeholder 3"/>
          <p:cNvSpPr>
            <a:spLocks noGrp="1"/>
          </p:cNvSpPr>
          <p:nvPr>
            <p:ph type="sldNum" sz="quarter" idx="12"/>
          </p:nvPr>
        </p:nvSpPr>
        <p:spPr/>
        <p:txBody>
          <a:bodyPr/>
          <a:lstStyle/>
          <a:p>
            <a:fld id="{907FA729-E57F-4612-A45D-F9B66B2173E3}" type="slidenum">
              <a:rPr lang="en-US" smtClean="0"/>
              <a:t>14</a:t>
            </a:fld>
            <a:endParaRPr lang="en-US"/>
          </a:p>
        </p:txBody>
      </p:sp>
      <p:sp>
        <p:nvSpPr>
          <p:cNvPr id="11" name="Rectangle 10"/>
          <p:cNvSpPr/>
          <p:nvPr/>
        </p:nvSpPr>
        <p:spPr>
          <a:xfrm>
            <a:off x="1676400" y="5867400"/>
            <a:ext cx="5334000" cy="646331"/>
          </a:xfrm>
          <a:prstGeom prst="rect">
            <a:avLst/>
          </a:prstGeom>
        </p:spPr>
        <p:txBody>
          <a:bodyPr wrap="square">
            <a:spAutoFit/>
          </a:bodyPr>
          <a:lstStyle/>
          <a:p>
            <a:r>
              <a:rPr lang="en-US" dirty="0">
                <a:hlinkClick r:id="rId3"/>
              </a:rPr>
              <a:t>http://</a:t>
            </a:r>
            <a:r>
              <a:rPr lang="en-US" dirty="0" smtClean="0">
                <a:hlinkClick r:id="rId3"/>
              </a:rPr>
              <a:t>www.youtube.com/watch?v=6gy-zot9U1Q</a:t>
            </a:r>
            <a:endParaRPr lang="en-US" dirty="0" smtClean="0"/>
          </a:p>
          <a:p>
            <a:endParaRPr lang="en-US" dirty="0"/>
          </a:p>
        </p:txBody>
      </p:sp>
    </p:spTree>
    <p:extLst>
      <p:ext uri="{BB962C8B-B14F-4D97-AF65-F5344CB8AC3E}">
        <p14:creationId xmlns:p14="http://schemas.microsoft.com/office/powerpoint/2010/main" val="346757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 Israelite Worship and Prayer</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15</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828800"/>
            <a:ext cx="5617751" cy="36576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752600" y="5867400"/>
            <a:ext cx="5257800" cy="646331"/>
          </a:xfrm>
          <a:prstGeom prst="rect">
            <a:avLst/>
          </a:prstGeom>
        </p:spPr>
        <p:txBody>
          <a:bodyPr wrap="square">
            <a:spAutoFit/>
          </a:bodyPr>
          <a:lstStyle/>
          <a:p>
            <a:r>
              <a:rPr lang="en-US" dirty="0">
                <a:hlinkClick r:id="rId3"/>
              </a:rPr>
              <a:t>http://</a:t>
            </a:r>
            <a:r>
              <a:rPr lang="en-US" dirty="0" smtClean="0">
                <a:hlinkClick r:id="rId3"/>
              </a:rPr>
              <a:t>www.youtube.com/watch?v=T4-Ea4rKbrA</a:t>
            </a:r>
            <a:endParaRPr lang="en-US" dirty="0" smtClean="0"/>
          </a:p>
          <a:p>
            <a:endParaRPr lang="en-US" dirty="0"/>
          </a:p>
        </p:txBody>
      </p:sp>
    </p:spTree>
    <p:extLst>
      <p:ext uri="{BB962C8B-B14F-4D97-AF65-F5344CB8AC3E}">
        <p14:creationId xmlns:p14="http://schemas.microsoft.com/office/powerpoint/2010/main" val="278800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 Israelite Worship and Prayer</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16</a:t>
            </a:fld>
            <a:endParaRPr lang="en-US"/>
          </a:p>
        </p:txBody>
      </p:sp>
      <p:sp>
        <p:nvSpPr>
          <p:cNvPr id="5" name="TextBox 4"/>
          <p:cNvSpPr txBox="1"/>
          <p:nvPr/>
        </p:nvSpPr>
        <p:spPr>
          <a:xfrm>
            <a:off x="304800" y="1676400"/>
            <a:ext cx="35052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1"/>
            <a:r>
              <a:rPr lang="en-US" sz="2000" b="1" u="sng" dirty="0" smtClean="0">
                <a:latin typeface="Times New Roman" panose="02020603050405020304" pitchFamily="18" charset="0"/>
                <a:cs typeface="Times New Roman" panose="02020603050405020304" pitchFamily="18" charset="0"/>
              </a:rPr>
              <a:t>Temple Worship</a:t>
            </a:r>
          </a:p>
          <a:p>
            <a:pPr marL="800100" lvl="1" indent="-342900">
              <a:buClr>
                <a:srgbClr val="FF0000"/>
              </a:buCl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Sacrifices is Key</a:t>
            </a:r>
          </a:p>
          <a:p>
            <a:pPr marL="800100" lvl="1" indent="-342900">
              <a:buClr>
                <a:srgbClr val="FF0000"/>
              </a:buCl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Cult Places </a:t>
            </a:r>
          </a:p>
          <a:p>
            <a:pPr marL="1257300" lvl="2" indent="-342900">
              <a:buClr>
                <a:srgbClr val="FF0000"/>
              </a:buCl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Dan </a:t>
            </a:r>
          </a:p>
          <a:p>
            <a:pPr marL="1257300" lvl="2" indent="-342900">
              <a:buClr>
                <a:srgbClr val="FF0000"/>
              </a:buClr>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rPr>
              <a:t>Shechem</a:t>
            </a:r>
            <a:endParaRPr lang="en-US" sz="2000" dirty="0" smtClean="0">
              <a:latin typeface="Times New Roman" panose="02020603050405020304" pitchFamily="18" charset="0"/>
              <a:cs typeface="Times New Roman" panose="02020603050405020304" pitchFamily="18" charset="0"/>
            </a:endParaRPr>
          </a:p>
          <a:p>
            <a:pPr marL="1257300" lvl="2" indent="-342900">
              <a:buClr>
                <a:srgbClr val="FF0000"/>
              </a:buCl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Shiloh</a:t>
            </a:r>
          </a:p>
          <a:p>
            <a:pPr marL="1257300" lvl="2" indent="-342900">
              <a:buClr>
                <a:srgbClr val="FF0000"/>
              </a:buCl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Bethel</a:t>
            </a:r>
          </a:p>
          <a:p>
            <a:pPr marL="1257300" lvl="2" indent="-342900">
              <a:buClr>
                <a:srgbClr val="FF0000"/>
              </a:buClr>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rPr>
              <a:t>Penuel</a:t>
            </a:r>
            <a:endParaRPr lang="en-US" sz="2000" dirty="0" smtClean="0">
              <a:latin typeface="Times New Roman" panose="02020603050405020304" pitchFamily="18" charset="0"/>
              <a:cs typeface="Times New Roman" panose="02020603050405020304" pitchFamily="18" charset="0"/>
            </a:endParaRPr>
          </a:p>
          <a:p>
            <a:pPr marL="1257300" lvl="2" indent="-342900">
              <a:buClr>
                <a:srgbClr val="FF0000"/>
              </a:buCl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Jerusalem</a:t>
            </a:r>
          </a:p>
          <a:p>
            <a:pPr marL="1257300" lvl="2" indent="-342900">
              <a:buClr>
                <a:srgbClr val="FF0000"/>
              </a:buClr>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rPr>
              <a:t>Gilgal</a:t>
            </a:r>
            <a:endParaRPr lang="en-US" sz="2000" dirty="0" smtClean="0">
              <a:latin typeface="Times New Roman" panose="02020603050405020304" pitchFamily="18" charset="0"/>
              <a:cs typeface="Times New Roman" panose="02020603050405020304" pitchFamily="18" charset="0"/>
            </a:endParaRPr>
          </a:p>
          <a:p>
            <a:pPr marL="1257300" lvl="2" indent="-342900">
              <a:buClr>
                <a:srgbClr val="FF0000"/>
              </a:buCl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El-</a:t>
            </a:r>
            <a:r>
              <a:rPr lang="en-US" sz="2000" dirty="0" err="1" smtClean="0">
                <a:latin typeface="Times New Roman" panose="02020603050405020304" pitchFamily="18" charset="0"/>
                <a:cs typeface="Times New Roman" panose="02020603050405020304" pitchFamily="18" charset="0"/>
              </a:rPr>
              <a:t>Roi</a:t>
            </a:r>
            <a:r>
              <a:rPr lang="en-US" sz="2000" dirty="0" smtClean="0">
                <a:latin typeface="Times New Roman" panose="02020603050405020304" pitchFamily="18" charset="0"/>
                <a:cs typeface="Times New Roman" panose="02020603050405020304" pitchFamily="18" charset="0"/>
              </a:rPr>
              <a:t> </a:t>
            </a:r>
          </a:p>
          <a:p>
            <a:pPr lvl="1">
              <a:buClr>
                <a:srgbClr val="FF0000"/>
              </a:buClr>
            </a:pP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648200" y="1719943"/>
            <a:ext cx="2743200"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u="sng" dirty="0" smtClean="0">
                <a:latin typeface="Times New Roman" panose="02020603050405020304" pitchFamily="18" charset="0"/>
                <a:cs typeface="Times New Roman" panose="02020603050405020304" pitchFamily="18" charset="0"/>
              </a:rPr>
              <a:t>Temple Worship</a:t>
            </a:r>
          </a:p>
          <a:p>
            <a:pPr algn="ctr"/>
            <a:r>
              <a:rPr lang="en-US" b="1" u="sng"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Holocausts 	Lev 1</a:t>
            </a:r>
          </a:p>
          <a:p>
            <a:r>
              <a:rPr lang="en-US" dirty="0" smtClean="0">
                <a:latin typeface="Times New Roman" panose="02020603050405020304" pitchFamily="18" charset="0"/>
                <a:cs typeface="Times New Roman" panose="02020603050405020304" pitchFamily="18" charset="0"/>
              </a:rPr>
              <a:t>Grain Offerings    	Lev 2</a:t>
            </a:r>
          </a:p>
          <a:p>
            <a:r>
              <a:rPr lang="en-US" dirty="0" smtClean="0">
                <a:latin typeface="Times New Roman" panose="02020603050405020304" pitchFamily="18" charset="0"/>
                <a:cs typeface="Times New Roman" panose="02020603050405020304" pitchFamily="18" charset="0"/>
              </a:rPr>
              <a:t>Peace Offerings     	Lev 3</a:t>
            </a:r>
          </a:p>
          <a:p>
            <a:r>
              <a:rPr lang="en-US" dirty="0" smtClean="0">
                <a:latin typeface="Times New Roman" panose="02020603050405020304" pitchFamily="18" charset="0"/>
                <a:cs typeface="Times New Roman" panose="02020603050405020304" pitchFamily="18" charset="0"/>
              </a:rPr>
              <a:t>Sin Offerings	Lev 4</a:t>
            </a:r>
          </a:p>
          <a:p>
            <a:r>
              <a:rPr lang="en-US" dirty="0" smtClean="0">
                <a:latin typeface="Times New Roman" panose="02020603050405020304" pitchFamily="18" charset="0"/>
                <a:cs typeface="Times New Roman" panose="02020603050405020304" pitchFamily="18" charset="0"/>
              </a:rPr>
              <a:t>Guilt Offerings     	Lev 5</a:t>
            </a:r>
          </a:p>
          <a:p>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322942" y="5791200"/>
            <a:ext cx="8287657" cy="400110"/>
          </a:xfrm>
          <a:prstGeom prst="rect">
            <a:avLst/>
          </a:prstGeom>
          <a:ln>
            <a:solidFill>
              <a:schemeClr val="accent1"/>
            </a:solidFill>
          </a:ln>
        </p:spPr>
        <p:txBody>
          <a:bodyPr wrap="square">
            <a:spAutoFit/>
          </a:bodyPr>
          <a:lstStyle/>
          <a:p>
            <a:r>
              <a:rPr lang="en-US" sz="2000" b="1" dirty="0">
                <a:latin typeface="Times New Roman" pitchFamily="18" charset="0"/>
                <a:cs typeface="Times New Roman" pitchFamily="18" charset="0"/>
              </a:rPr>
              <a:t>Psalms </a:t>
            </a:r>
            <a:r>
              <a:rPr lang="en-US" sz="2000" dirty="0">
                <a:latin typeface="Times New Roman" pitchFamily="18" charset="0"/>
                <a:cs typeface="Times New Roman" pitchFamily="18" charset="0"/>
              </a:rPr>
              <a:t>- Consists of 5 divisions.  Worship in song.  Large variety of subjects</a:t>
            </a:r>
            <a:endParaRPr lang="en-US" sz="2000" dirty="0"/>
          </a:p>
        </p:txBody>
      </p:sp>
      <p:sp>
        <p:nvSpPr>
          <p:cNvPr id="7" name="TextBox 6"/>
          <p:cNvSpPr txBox="1"/>
          <p:nvPr/>
        </p:nvSpPr>
        <p:spPr>
          <a:xfrm>
            <a:off x="4535713" y="4896225"/>
            <a:ext cx="33528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Role of Priests and Levites</a:t>
            </a:r>
            <a:endParaRPr lang="en-US" dirty="0"/>
          </a:p>
        </p:txBody>
      </p:sp>
    </p:spTree>
    <p:extLst>
      <p:ext uri="{BB962C8B-B14F-4D97-AF65-F5344CB8AC3E}">
        <p14:creationId xmlns:p14="http://schemas.microsoft.com/office/powerpoint/2010/main" val="346907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 Israelite Worship and Prayer</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17</a:t>
            </a:fld>
            <a:endParaRPr lang="en-US"/>
          </a:p>
        </p:txBody>
      </p:sp>
      <p:sp>
        <p:nvSpPr>
          <p:cNvPr id="3" name="Rectangle 2"/>
          <p:cNvSpPr/>
          <p:nvPr/>
        </p:nvSpPr>
        <p:spPr>
          <a:xfrm>
            <a:off x="914400" y="5820060"/>
            <a:ext cx="7620000" cy="646331"/>
          </a:xfrm>
          <a:prstGeom prst="rect">
            <a:avLst/>
          </a:prstGeom>
        </p:spPr>
        <p:txBody>
          <a:bodyPr wrap="square">
            <a:spAutoFit/>
          </a:bodyPr>
          <a:lstStyle/>
          <a:p>
            <a:r>
              <a:rPr lang="en-US" dirty="0">
                <a:hlinkClick r:id="rId2"/>
              </a:rPr>
              <a:t>http://</a:t>
            </a:r>
            <a:r>
              <a:rPr lang="en-US" dirty="0" smtClean="0">
                <a:hlinkClick r:id="rId2"/>
              </a:rPr>
              <a:t>www.hebrew4christians.com/Holidays/Introduction/introduction.html</a:t>
            </a:r>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641189"/>
            <a:ext cx="6858000" cy="4016661"/>
          </a:xfrm>
          <a:prstGeom prst="rect">
            <a:avLst/>
          </a:prstGeom>
        </p:spPr>
      </p:pic>
    </p:spTree>
    <p:extLst>
      <p:ext uri="{BB962C8B-B14F-4D97-AF65-F5344CB8AC3E}">
        <p14:creationId xmlns:p14="http://schemas.microsoft.com/office/powerpoint/2010/main" val="3374920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 The Kingdom Split Into Two</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18</a:t>
            </a:fld>
            <a:endParaRPr lang="en-US"/>
          </a:p>
        </p:txBody>
      </p:sp>
      <p:sp>
        <p:nvSpPr>
          <p:cNvPr id="5" name="TextBox 4"/>
          <p:cNvSpPr txBox="1"/>
          <p:nvPr/>
        </p:nvSpPr>
        <p:spPr>
          <a:xfrm>
            <a:off x="381000" y="1905000"/>
            <a:ext cx="4719452" cy="2308324"/>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Collapse at the Death of Solomon</a:t>
            </a:r>
          </a:p>
          <a:p>
            <a:r>
              <a:rPr lang="en-US" sz="2400" dirty="0" smtClean="0">
                <a:latin typeface="Times New Roman" panose="02020603050405020304" pitchFamily="18" charset="0"/>
                <a:cs typeface="Times New Roman" panose="02020603050405020304" pitchFamily="18" charset="0"/>
              </a:rPr>
              <a:t>The Books of Kings</a:t>
            </a:r>
          </a:p>
          <a:p>
            <a:r>
              <a:rPr lang="en-US" sz="2400" dirty="0" smtClean="0">
                <a:latin typeface="Times New Roman" panose="02020603050405020304" pitchFamily="18" charset="0"/>
                <a:cs typeface="Times New Roman" panose="02020603050405020304" pitchFamily="18" charset="0"/>
              </a:rPr>
              <a:t>The prophets Elijah and Elisha </a:t>
            </a:r>
          </a:p>
          <a:p>
            <a:r>
              <a:rPr lang="en-US" sz="2400" dirty="0" smtClean="0">
                <a:latin typeface="Times New Roman" panose="02020603050405020304" pitchFamily="18" charset="0"/>
                <a:cs typeface="Times New Roman" panose="02020603050405020304" pitchFamily="18" charset="0"/>
              </a:rPr>
              <a:t>The theology of the Books of Kings</a:t>
            </a:r>
          </a:p>
          <a:p>
            <a:r>
              <a:rPr lang="en-US" sz="2400" dirty="0" smtClean="0">
                <a:latin typeface="Times New Roman" panose="02020603050405020304" pitchFamily="18" charset="0"/>
                <a:cs typeface="Times New Roman" panose="02020603050405020304" pitchFamily="18" charset="0"/>
              </a:rPr>
              <a:t>The Rise of Prophecy</a:t>
            </a:r>
          </a:p>
          <a:p>
            <a:r>
              <a:rPr lang="en-US" sz="2400" dirty="0" smtClean="0">
                <a:latin typeface="Times New Roman" panose="02020603050405020304" pitchFamily="18" charset="0"/>
                <a:cs typeface="Times New Roman" panose="02020603050405020304" pitchFamily="18" charset="0"/>
              </a:rPr>
              <a:t>The Writing Prophets</a:t>
            </a: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8131" b="5291"/>
          <a:stretch/>
        </p:blipFill>
        <p:spPr>
          <a:xfrm>
            <a:off x="5397995" y="1676400"/>
            <a:ext cx="3172691" cy="4232762"/>
          </a:xfrm>
          <a:prstGeom prst="rect">
            <a:avLst/>
          </a:prstGeom>
        </p:spPr>
      </p:pic>
    </p:spTree>
    <p:extLst>
      <p:ext uri="{BB962C8B-B14F-4D97-AF65-F5344CB8AC3E}">
        <p14:creationId xmlns:p14="http://schemas.microsoft.com/office/powerpoint/2010/main" val="164310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 The Kingdom Split Into Two</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19</a:t>
            </a:fld>
            <a:endParaRPr lang="en-US"/>
          </a:p>
        </p:txBody>
      </p:sp>
      <p:sp>
        <p:nvSpPr>
          <p:cNvPr id="3" name="Rectangle 2"/>
          <p:cNvSpPr/>
          <p:nvPr/>
        </p:nvSpPr>
        <p:spPr>
          <a:xfrm>
            <a:off x="524329" y="1905000"/>
            <a:ext cx="8001000" cy="19389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b="1" dirty="0">
                <a:latin typeface="Times New Roman" pitchFamily="18" charset="0"/>
                <a:cs typeface="Times New Roman" pitchFamily="18" charset="0"/>
              </a:rPr>
              <a:t>First Kings </a:t>
            </a:r>
            <a:r>
              <a:rPr lang="en-US" sz="2000" dirty="0">
                <a:latin typeface="Times New Roman" pitchFamily="18" charset="0"/>
                <a:cs typeface="Times New Roman" pitchFamily="18" charset="0"/>
              </a:rPr>
              <a:t>- Solomon, Israel is powerful. Solomon dies, then division of tribes: 10 to the north and 2 to the south. </a:t>
            </a:r>
          </a:p>
          <a:p>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Second Kings </a:t>
            </a:r>
            <a:r>
              <a:rPr lang="en-US" sz="2000" dirty="0">
                <a:latin typeface="Times New Roman" pitchFamily="18" charset="0"/>
                <a:cs typeface="Times New Roman" pitchFamily="18" charset="0"/>
              </a:rPr>
              <a:t>- The Divided Kingdom.  All 19 kings of Israel were bad; therefore, captivity in Assyria (722 B.C.). In Judah, 8 of 20 rulers were good but went into exile too.</a:t>
            </a:r>
          </a:p>
        </p:txBody>
      </p:sp>
      <p:sp>
        <p:nvSpPr>
          <p:cNvPr id="8" name="Rectangle 7"/>
          <p:cNvSpPr/>
          <p:nvPr/>
        </p:nvSpPr>
        <p:spPr>
          <a:xfrm>
            <a:off x="685800" y="4572000"/>
            <a:ext cx="7438571"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buFont typeface="Arial" panose="020B0604020202020204" pitchFamily="34" charset="0"/>
              <a:buChar char="•"/>
            </a:pPr>
            <a:r>
              <a:rPr lang="en-US" sz="2000" dirty="0" smtClean="0">
                <a:latin typeface="Times New Roman" pitchFamily="18" charset="0"/>
                <a:cs typeface="Times New Roman" pitchFamily="18" charset="0"/>
              </a:rPr>
              <a:t>The Rise for Prophecy – Development of the School of Prophets</a:t>
            </a:r>
          </a:p>
          <a:p>
            <a:pPr marL="342900" indent="-342900">
              <a:buFont typeface="Arial" panose="020B0604020202020204" pitchFamily="34" charset="0"/>
              <a:buChar char="•"/>
            </a:pPr>
            <a:r>
              <a:rPr lang="en-US" sz="2000" dirty="0" smtClean="0">
                <a:latin typeface="Times New Roman" pitchFamily="18" charset="0"/>
                <a:cs typeface="Times New Roman" pitchFamily="18" charset="0"/>
              </a:rPr>
              <a:t>Writing Prophets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69445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12: </a:t>
            </a:r>
            <a:r>
              <a:rPr lang="en-US" sz="4900" dirty="0" smtClean="0"/>
              <a:t>“A King Like Those of Other Nation’s’: The Books of Samuel and Kings</a:t>
            </a:r>
            <a:endParaRPr lang="en-US" sz="4900" dirty="0"/>
          </a:p>
        </p:txBody>
      </p:sp>
      <p:sp>
        <p:nvSpPr>
          <p:cNvPr id="3" name="Content Placeholder 2"/>
          <p:cNvSpPr>
            <a:spLocks noGrp="1"/>
          </p:cNvSpPr>
          <p:nvPr>
            <p:ph idx="1"/>
          </p:nvPr>
        </p:nvSpPr>
        <p:spPr>
          <a:xfrm>
            <a:off x="381000" y="1752600"/>
            <a:ext cx="8229600" cy="4525963"/>
          </a:xfrm>
        </p:spPr>
        <p:txBody>
          <a:bodyPr>
            <a:noAutofit/>
          </a:bodyPr>
          <a:lstStyle/>
          <a:p>
            <a:pPr marL="0" lvl="1" indent="0">
              <a:buClr>
                <a:schemeClr val="accent1"/>
              </a:buClr>
              <a:buSzPct val="75000"/>
              <a:buNone/>
            </a:pPr>
            <a:r>
              <a:rPr lang="en-US" dirty="0" smtClean="0">
                <a:latin typeface="Times New Roman" panose="02020603050405020304" pitchFamily="18" charset="0"/>
                <a:cs typeface="Times New Roman" panose="02020603050405020304" pitchFamily="18" charset="0"/>
              </a:rPr>
              <a:t>A. </a:t>
            </a:r>
            <a:r>
              <a:rPr lang="en-US" b="1" u="sng" dirty="0" smtClean="0">
                <a:latin typeface="Times New Roman" panose="02020603050405020304" pitchFamily="18" charset="0"/>
                <a:cs typeface="Times New Roman" panose="02020603050405020304" pitchFamily="18" charset="0"/>
              </a:rPr>
              <a:t>The Books of Samuel </a:t>
            </a:r>
            <a:r>
              <a:rPr lang="en-US" b="1" u="sng" dirty="0">
                <a:latin typeface="Times New Roman" panose="02020603050405020304" pitchFamily="18" charset="0"/>
                <a:cs typeface="Times New Roman" panose="02020603050405020304" pitchFamily="18" charset="0"/>
              </a:rPr>
              <a:t>and </a:t>
            </a:r>
            <a:r>
              <a:rPr lang="en-US" b="1" u="sng" dirty="0" smtClean="0">
                <a:latin typeface="Times New Roman" panose="02020603050405020304" pitchFamily="18" charset="0"/>
                <a:cs typeface="Times New Roman" panose="02020603050405020304" pitchFamily="18" charset="0"/>
              </a:rPr>
              <a:t>Kings</a:t>
            </a:r>
          </a:p>
          <a:p>
            <a:pPr lvl="1">
              <a:buClr>
                <a:schemeClr val="accent1">
                  <a:lumMod val="75000"/>
                </a:schemeClr>
              </a:buClr>
            </a:pPr>
            <a:r>
              <a:rPr lang="en-US" dirty="0">
                <a:latin typeface="Times New Roman" panose="02020603050405020304" pitchFamily="18" charset="0"/>
                <a:cs typeface="Times New Roman" panose="02020603050405020304" pitchFamily="18" charset="0"/>
              </a:rPr>
              <a:t>A Changing World</a:t>
            </a:r>
          </a:p>
          <a:p>
            <a:pPr lvl="1">
              <a:buClr>
                <a:schemeClr val="accent1">
                  <a:lumMod val="75000"/>
                </a:schemeClr>
              </a:buClr>
            </a:pPr>
            <a:r>
              <a:rPr lang="en-US" dirty="0">
                <a:latin typeface="Times New Roman" panose="02020603050405020304" pitchFamily="18" charset="0"/>
                <a:cs typeface="Times New Roman" panose="02020603050405020304" pitchFamily="18" charset="0"/>
              </a:rPr>
              <a:t>The Life of Samuel</a:t>
            </a:r>
          </a:p>
          <a:p>
            <a:pPr lvl="1">
              <a:buClr>
                <a:schemeClr val="accent1">
                  <a:lumMod val="75000"/>
                </a:schemeClr>
              </a:buClr>
            </a:pPr>
            <a:r>
              <a:rPr lang="en-US" dirty="0">
                <a:latin typeface="Times New Roman" panose="02020603050405020304" pitchFamily="18" charset="0"/>
                <a:cs typeface="Times New Roman" panose="02020603050405020304" pitchFamily="18" charset="0"/>
              </a:rPr>
              <a:t>The Story of Saul</a:t>
            </a:r>
          </a:p>
          <a:p>
            <a:pPr lvl="1">
              <a:buClr>
                <a:schemeClr val="accent1">
                  <a:lumMod val="75000"/>
                </a:schemeClr>
              </a:buClr>
            </a:pPr>
            <a:r>
              <a:rPr lang="en-US" dirty="0">
                <a:latin typeface="Times New Roman" panose="02020603050405020304" pitchFamily="18" charset="0"/>
                <a:cs typeface="Times New Roman" panose="02020603050405020304" pitchFamily="18" charset="0"/>
              </a:rPr>
              <a:t>David’s Rise to Power</a:t>
            </a:r>
          </a:p>
          <a:p>
            <a:pPr lvl="1">
              <a:buClr>
                <a:schemeClr val="accent1">
                  <a:lumMod val="75000"/>
                </a:schemeClr>
              </a:buClr>
            </a:pPr>
            <a:r>
              <a:rPr lang="en-US" dirty="0">
                <a:latin typeface="Times New Roman" panose="02020603050405020304" pitchFamily="18" charset="0"/>
                <a:cs typeface="Times New Roman" panose="02020603050405020304" pitchFamily="18" charset="0"/>
              </a:rPr>
              <a:t>The Dark Side of David</a:t>
            </a:r>
          </a:p>
          <a:p>
            <a:pPr lvl="1">
              <a:buClr>
                <a:schemeClr val="accent1">
                  <a:lumMod val="75000"/>
                </a:schemeClr>
              </a:buClr>
            </a:pPr>
            <a:r>
              <a:rPr lang="en-US" dirty="0">
                <a:latin typeface="Times New Roman" panose="02020603050405020304" pitchFamily="18" charset="0"/>
                <a:cs typeface="Times New Roman" panose="02020603050405020304" pitchFamily="18" charset="0"/>
              </a:rPr>
              <a:t>King David’s Glory</a:t>
            </a:r>
          </a:p>
          <a:p>
            <a:pPr lvl="1">
              <a:buClr>
                <a:schemeClr val="accent1">
                  <a:lumMod val="75000"/>
                </a:schemeClr>
              </a:buClr>
            </a:pPr>
            <a:r>
              <a:rPr lang="en-US" dirty="0">
                <a:latin typeface="Times New Roman" panose="02020603050405020304" pitchFamily="18" charset="0"/>
                <a:cs typeface="Times New Roman" panose="02020603050405020304" pitchFamily="18" charset="0"/>
              </a:rPr>
              <a:t>Solomon and Israel’s Age of Glory</a:t>
            </a:r>
          </a:p>
          <a:p>
            <a:pPr lvl="1">
              <a:buClr>
                <a:schemeClr val="accent1">
                  <a:lumMod val="75000"/>
                </a:schemeClr>
              </a:buClr>
            </a:pPr>
            <a:r>
              <a:rPr lang="en-US" dirty="0">
                <a:latin typeface="Times New Roman" panose="02020603050405020304" pitchFamily="18" charset="0"/>
                <a:cs typeface="Times New Roman" panose="02020603050405020304" pitchFamily="18" charset="0"/>
              </a:rPr>
              <a:t>Evaluating Solomon’s Reign</a:t>
            </a:r>
          </a:p>
          <a:p>
            <a:pPr marL="0" lvl="1" indent="0">
              <a:buClr>
                <a:schemeClr val="accent1"/>
              </a:buClr>
              <a:buSzPct val="75000"/>
              <a:buNone/>
            </a:pPr>
            <a:r>
              <a:rPr lang="en-US" dirty="0" smtClean="0">
                <a:latin typeface="Times New Roman" panose="02020603050405020304" pitchFamily="18" charset="0"/>
                <a:cs typeface="Times New Roman" panose="02020603050405020304" pitchFamily="18" charset="0"/>
              </a:rPr>
              <a:t>B. </a:t>
            </a:r>
            <a:r>
              <a:rPr lang="en-US" b="1" u="sng" dirty="0" smtClean="0">
                <a:latin typeface="Times New Roman" panose="02020603050405020304" pitchFamily="18" charset="0"/>
                <a:cs typeface="Times New Roman" panose="02020603050405020304" pitchFamily="18" charset="0"/>
              </a:rPr>
              <a:t>Kingship in the Ancient World</a:t>
            </a:r>
          </a:p>
          <a:p>
            <a:pPr marL="742950" lvl="2" indent="-342900">
              <a:buClr>
                <a:schemeClr val="accent1"/>
              </a:buClr>
              <a:buSzPct val="75000"/>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Kingship </a:t>
            </a:r>
            <a:r>
              <a:rPr lang="en-US" sz="2000" dirty="0">
                <a:latin typeface="Times New Roman" panose="02020603050405020304" pitchFamily="18" charset="0"/>
                <a:cs typeface="Times New Roman" panose="02020603050405020304" pitchFamily="18" charset="0"/>
              </a:rPr>
              <a:t>Among Israel’s </a:t>
            </a:r>
            <a:r>
              <a:rPr lang="en-US" sz="2000" dirty="0" smtClean="0">
                <a:latin typeface="Times New Roman" panose="02020603050405020304" pitchFamily="18" charset="0"/>
                <a:cs typeface="Times New Roman" panose="02020603050405020304" pitchFamily="18" charset="0"/>
              </a:rPr>
              <a:t>Neighbors</a:t>
            </a:r>
          </a:p>
          <a:p>
            <a:pPr marL="742950" lvl="2" indent="-342900">
              <a:buClr>
                <a:schemeClr val="accent1"/>
              </a:buClr>
              <a:buSzPct val="75000"/>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Kingship </a:t>
            </a:r>
            <a:r>
              <a:rPr lang="en-US" sz="2000" dirty="0">
                <a:latin typeface="Times New Roman" panose="02020603050405020304" pitchFamily="18" charset="0"/>
                <a:cs typeface="Times New Roman" panose="02020603050405020304" pitchFamily="18" charset="0"/>
              </a:rPr>
              <a:t>in Israel</a:t>
            </a:r>
          </a:p>
          <a:p>
            <a:pPr marL="0" indent="0">
              <a:buNone/>
            </a:pPr>
            <a:endParaRPr lang="en-US" sz="20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07FA729-E57F-4612-A45D-F9B66B2173E3}" type="slidenum">
              <a:rPr lang="en-US" smtClean="0"/>
              <a:t>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288721"/>
            <a:ext cx="3103639" cy="2327729"/>
          </a:xfrm>
          <a:prstGeom prst="rect">
            <a:avLst/>
          </a:prstGeom>
        </p:spPr>
      </p:pic>
    </p:spTree>
    <p:extLst>
      <p:ext uri="{BB962C8B-B14F-4D97-AF65-F5344CB8AC3E}">
        <p14:creationId xmlns:p14="http://schemas.microsoft.com/office/powerpoint/2010/main" val="4290428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b="51159"/>
          <a:stretch/>
        </p:blipFill>
        <p:spPr>
          <a:xfrm>
            <a:off x="1399309" y="457200"/>
            <a:ext cx="5715000" cy="5131483"/>
          </a:xfrm>
        </p:spPr>
      </p:pic>
      <p:sp>
        <p:nvSpPr>
          <p:cNvPr id="5" name="Rectangle 4"/>
          <p:cNvSpPr/>
          <p:nvPr/>
        </p:nvSpPr>
        <p:spPr>
          <a:xfrm>
            <a:off x="1447800" y="5856066"/>
            <a:ext cx="5285509" cy="523220"/>
          </a:xfrm>
          <a:prstGeom prst="rect">
            <a:avLst/>
          </a:prstGeom>
        </p:spPr>
        <p:txBody>
          <a:bodyPr wrap="square">
            <a:spAutoFit/>
          </a:bodyPr>
          <a:lstStyle/>
          <a:p>
            <a:r>
              <a:rPr lang="en-US" sz="1400" dirty="0">
                <a:hlinkClick r:id="rId3"/>
              </a:rPr>
              <a:t>http://</a:t>
            </a:r>
            <a:r>
              <a:rPr lang="en-US" sz="1400" dirty="0" smtClean="0">
                <a:hlinkClick r:id="rId3"/>
              </a:rPr>
              <a:t>www.bible-history.com/black-obelisk/kings-prophets.html</a:t>
            </a:r>
            <a:endParaRPr lang="en-US" sz="1400" dirty="0" smtClean="0"/>
          </a:p>
          <a:p>
            <a:endParaRPr lang="en-US" sz="1400" dirty="0"/>
          </a:p>
        </p:txBody>
      </p:sp>
      <p:sp>
        <p:nvSpPr>
          <p:cNvPr id="2" name="Slide Number Placeholder 1"/>
          <p:cNvSpPr>
            <a:spLocks noGrp="1"/>
          </p:cNvSpPr>
          <p:nvPr>
            <p:ph type="sldNum" sz="quarter" idx="12"/>
          </p:nvPr>
        </p:nvSpPr>
        <p:spPr/>
        <p:txBody>
          <a:bodyPr/>
          <a:lstStyle/>
          <a:p>
            <a:fld id="{907FA729-E57F-4612-A45D-F9B66B2173E3}" type="slidenum">
              <a:rPr lang="en-US" smtClean="0"/>
              <a:t>20</a:t>
            </a:fld>
            <a:endParaRPr lang="en-US"/>
          </a:p>
        </p:txBody>
      </p:sp>
    </p:spTree>
    <p:extLst>
      <p:ext uri="{BB962C8B-B14F-4D97-AF65-F5344CB8AC3E}">
        <p14:creationId xmlns:p14="http://schemas.microsoft.com/office/powerpoint/2010/main" val="1180483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t="48420"/>
          <a:stretch/>
        </p:blipFill>
        <p:spPr>
          <a:xfrm>
            <a:off x="1752600" y="533400"/>
            <a:ext cx="5562600" cy="5055283"/>
          </a:xfrm>
        </p:spPr>
      </p:pic>
      <p:sp>
        <p:nvSpPr>
          <p:cNvPr id="5" name="Rectangle 4"/>
          <p:cNvSpPr/>
          <p:nvPr/>
        </p:nvSpPr>
        <p:spPr>
          <a:xfrm>
            <a:off x="1828800" y="5792566"/>
            <a:ext cx="5818909" cy="523220"/>
          </a:xfrm>
          <a:prstGeom prst="rect">
            <a:avLst/>
          </a:prstGeom>
        </p:spPr>
        <p:txBody>
          <a:bodyPr wrap="square">
            <a:spAutoFit/>
          </a:bodyPr>
          <a:lstStyle/>
          <a:p>
            <a:r>
              <a:rPr lang="en-US" sz="1400" dirty="0">
                <a:hlinkClick r:id="rId3"/>
              </a:rPr>
              <a:t>http://</a:t>
            </a:r>
            <a:r>
              <a:rPr lang="en-US" sz="1400" dirty="0" smtClean="0">
                <a:hlinkClick r:id="rId3"/>
              </a:rPr>
              <a:t>www.bible-history.com/black-obelisk/kings-prophets.html</a:t>
            </a:r>
            <a:endParaRPr lang="en-US" sz="1400" dirty="0" smtClean="0"/>
          </a:p>
          <a:p>
            <a:endParaRPr lang="en-US" sz="1400" dirty="0"/>
          </a:p>
        </p:txBody>
      </p:sp>
      <p:sp>
        <p:nvSpPr>
          <p:cNvPr id="2" name="Slide Number Placeholder 1"/>
          <p:cNvSpPr>
            <a:spLocks noGrp="1"/>
          </p:cNvSpPr>
          <p:nvPr>
            <p:ph type="sldNum" sz="quarter" idx="12"/>
          </p:nvPr>
        </p:nvSpPr>
        <p:spPr/>
        <p:txBody>
          <a:bodyPr/>
          <a:lstStyle/>
          <a:p>
            <a:fld id="{907FA729-E57F-4612-A45D-F9B66B2173E3}" type="slidenum">
              <a:rPr lang="en-US" smtClean="0"/>
              <a:t>21</a:t>
            </a:fld>
            <a:endParaRPr lang="en-US"/>
          </a:p>
        </p:txBody>
      </p:sp>
    </p:spTree>
    <p:extLst>
      <p:ext uri="{BB962C8B-B14F-4D97-AF65-F5344CB8AC3E}">
        <p14:creationId xmlns:p14="http://schemas.microsoft.com/office/powerpoint/2010/main" val="486437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7FA729-E57F-4612-A45D-F9B66B2173E3}" type="slidenum">
              <a:rPr lang="en-US" smtClean="0"/>
              <a:t>22</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147912060"/>
              </p:ext>
            </p:extLst>
          </p:nvPr>
        </p:nvGraphicFramePr>
        <p:xfrm>
          <a:off x="4267200" y="313898"/>
          <a:ext cx="2057400" cy="548640"/>
        </p:xfrm>
        <a:graphic>
          <a:graphicData uri="http://schemas.openxmlformats.org/drawingml/2006/table">
            <a:tbl>
              <a:tblPr>
                <a:tableStyleId>{616DA210-FB5B-4158-B5E0-FEB733F419BA}</a:tableStyleId>
              </a:tblPr>
              <a:tblGrid>
                <a:gridCol w="1028700"/>
                <a:gridCol w="1028700"/>
              </a:tblGrid>
              <a:tr h="0">
                <a:tc>
                  <a:txBody>
                    <a:bodyPr/>
                    <a:lstStyle/>
                    <a:p>
                      <a:r>
                        <a:rPr lang="en-US" sz="1200" dirty="0"/>
                        <a:t> Saul</a:t>
                      </a:r>
                      <a:endParaRPr lang="en-US" sz="1200" dirty="0">
                        <a:latin typeface="Times New Roman" pitchFamily="18" charset="0"/>
                        <a:cs typeface="Times New Roman" pitchFamily="18" charset="0"/>
                      </a:endParaRPr>
                    </a:p>
                  </a:txBody>
                  <a:tcPr marL="0" marR="0" marT="0" marB="0" anchor="ctr"/>
                </a:tc>
                <a:tc>
                  <a:txBody>
                    <a:bodyPr/>
                    <a:lstStyle/>
                    <a:p>
                      <a:r>
                        <a:rPr lang="en-US" sz="1200"/>
                        <a:t> 1050-1010 BC</a:t>
                      </a:r>
                      <a:endParaRPr lang="en-US" sz="1200">
                        <a:latin typeface="Times New Roman" pitchFamily="18" charset="0"/>
                        <a:cs typeface="Times New Roman" pitchFamily="18" charset="0"/>
                      </a:endParaRPr>
                    </a:p>
                  </a:txBody>
                  <a:tcPr marL="0" marR="0" marT="0" marB="0" anchor="ctr"/>
                </a:tc>
              </a:tr>
              <a:tr h="0">
                <a:tc>
                  <a:txBody>
                    <a:bodyPr/>
                    <a:lstStyle/>
                    <a:p>
                      <a:r>
                        <a:rPr lang="en-US" sz="1200"/>
                        <a:t> David</a:t>
                      </a:r>
                      <a:endParaRPr lang="en-US" sz="1200">
                        <a:latin typeface="Times New Roman" pitchFamily="18" charset="0"/>
                        <a:cs typeface="Times New Roman" pitchFamily="18" charset="0"/>
                      </a:endParaRPr>
                    </a:p>
                  </a:txBody>
                  <a:tcPr marL="0" marR="0" marT="0" marB="0" anchor="ctr"/>
                </a:tc>
                <a:tc>
                  <a:txBody>
                    <a:bodyPr/>
                    <a:lstStyle/>
                    <a:p>
                      <a:r>
                        <a:rPr lang="en-US" sz="1200"/>
                        <a:t> 1010-970</a:t>
                      </a:r>
                      <a:endParaRPr lang="en-US" sz="1200">
                        <a:latin typeface="Times New Roman" pitchFamily="18" charset="0"/>
                        <a:cs typeface="Times New Roman" pitchFamily="18" charset="0"/>
                      </a:endParaRPr>
                    </a:p>
                  </a:txBody>
                  <a:tcPr marL="0" marR="0" marT="0" marB="0" anchor="ctr"/>
                </a:tc>
              </a:tr>
              <a:tr h="0">
                <a:tc>
                  <a:txBody>
                    <a:bodyPr/>
                    <a:lstStyle/>
                    <a:p>
                      <a:r>
                        <a:rPr lang="en-US" sz="1200"/>
                        <a:t> Solomon</a:t>
                      </a:r>
                      <a:endParaRPr lang="en-US" sz="1200">
                        <a:latin typeface="Times New Roman" pitchFamily="18" charset="0"/>
                        <a:cs typeface="Times New Roman" pitchFamily="18" charset="0"/>
                      </a:endParaRPr>
                    </a:p>
                  </a:txBody>
                  <a:tcPr marL="0" marR="0" marT="0" marB="0" anchor="ctr"/>
                </a:tc>
                <a:tc>
                  <a:txBody>
                    <a:bodyPr/>
                    <a:lstStyle/>
                    <a:p>
                      <a:r>
                        <a:rPr lang="en-US" sz="1200" dirty="0"/>
                        <a:t> 970-930</a:t>
                      </a:r>
                      <a:endParaRPr lang="en-US" sz="1200" dirty="0">
                        <a:latin typeface="Times New Roman" pitchFamily="18" charset="0"/>
                        <a:cs typeface="Times New Roman" pitchFamily="18" charset="0"/>
                      </a:endParaRPr>
                    </a:p>
                  </a:txBody>
                  <a:tcPr marL="0" marR="0" marT="0" marB="0"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9454603"/>
              </p:ext>
            </p:extLst>
          </p:nvPr>
        </p:nvGraphicFramePr>
        <p:xfrm>
          <a:off x="304800" y="990600"/>
          <a:ext cx="8458202" cy="5486408"/>
        </p:xfrm>
        <a:graphic>
          <a:graphicData uri="http://schemas.openxmlformats.org/drawingml/2006/table">
            <a:tbl>
              <a:tblPr>
                <a:tableStyleId>{616DA210-FB5B-4158-B5E0-FEB733F419BA}</a:tableStyleId>
              </a:tblPr>
              <a:tblGrid>
                <a:gridCol w="1691641"/>
                <a:gridCol w="592074"/>
                <a:gridCol w="592074"/>
                <a:gridCol w="676656"/>
                <a:gridCol w="676656"/>
                <a:gridCol w="1691641"/>
                <a:gridCol w="592074"/>
                <a:gridCol w="676656"/>
                <a:gridCol w="676656"/>
                <a:gridCol w="592074"/>
              </a:tblGrid>
              <a:tr h="166255">
                <a:tc gridSpan="5">
                  <a:txBody>
                    <a:bodyPr/>
                    <a:lstStyle/>
                    <a:p>
                      <a:pPr algn="ctr"/>
                      <a:r>
                        <a:rPr lang="en-US" sz="1000" dirty="0"/>
                        <a:t>Judah (and Benjamin)</a:t>
                      </a:r>
                      <a:endParaRPr lang="en-US" sz="1000" b="1" dirty="0">
                        <a:latin typeface="Times New Roman" pitchFamily="18" charset="0"/>
                        <a:cs typeface="Times New Roman"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000" dirty="0"/>
                        <a:t>Israel (Ten Northern Tribes)</a:t>
                      </a:r>
                      <a:endParaRPr lang="en-US" sz="1000" b="1" dirty="0">
                        <a:latin typeface="Times New Roman" pitchFamily="18" charset="0"/>
                        <a:cs typeface="Times New Roman"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6255">
                <a:tc>
                  <a:txBody>
                    <a:bodyPr/>
                    <a:lstStyle/>
                    <a:p>
                      <a:pPr algn="ctr"/>
                      <a:r>
                        <a:rPr lang="en-US" sz="1000"/>
                        <a:t> King</a:t>
                      </a:r>
                      <a:endParaRPr lang="en-US" sz="1000">
                        <a:latin typeface="Times New Roman" pitchFamily="18" charset="0"/>
                        <a:cs typeface="Times New Roman" pitchFamily="18" charset="0"/>
                      </a:endParaRPr>
                    </a:p>
                  </a:txBody>
                  <a:tcPr marL="0" marR="0" marT="0" marB="0" anchor="ctr"/>
                </a:tc>
                <a:tc gridSpan="2">
                  <a:txBody>
                    <a:bodyPr/>
                    <a:lstStyle/>
                    <a:p>
                      <a:pPr algn="ctr"/>
                      <a:r>
                        <a:rPr lang="en-US" sz="1000"/>
                        <a:t>Reign</a:t>
                      </a:r>
                      <a:endParaRPr lang="en-US" sz="1000">
                        <a:latin typeface="Times New Roman" pitchFamily="18" charset="0"/>
                        <a:cs typeface="Times New Roman" pitchFamily="18" charset="0"/>
                      </a:endParaRPr>
                    </a:p>
                  </a:txBody>
                  <a:tcPr marL="0" marR="0" marT="0" marB="0" anchor="ctr"/>
                </a:tc>
                <a:tc hMerge="1">
                  <a:txBody>
                    <a:bodyPr/>
                    <a:lstStyle/>
                    <a:p>
                      <a:endParaRPr lang="en-US"/>
                    </a:p>
                  </a:txBody>
                  <a:tcPr/>
                </a:tc>
                <a:tc>
                  <a:txBody>
                    <a:bodyPr/>
                    <a:lstStyle/>
                    <a:p>
                      <a:pPr algn="ctr"/>
                      <a:r>
                        <a:rPr lang="en-US" sz="1000"/>
                        <a:t> Character</a:t>
                      </a:r>
                      <a:endParaRPr lang="en-US" sz="1000">
                        <a:latin typeface="Times New Roman" pitchFamily="18" charset="0"/>
                        <a:cs typeface="Times New Roman" pitchFamily="18" charset="0"/>
                      </a:endParaRPr>
                    </a:p>
                  </a:txBody>
                  <a:tcPr marL="0" marR="0" marT="0" marB="0" anchor="ctr"/>
                </a:tc>
                <a:tc>
                  <a:txBody>
                    <a:bodyPr/>
                    <a:lstStyle/>
                    <a:p>
                      <a:pPr algn="ctr"/>
                      <a:r>
                        <a:rPr lang="en-US" sz="1000"/>
                        <a:t> Prophets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King</a:t>
                      </a:r>
                      <a:endParaRPr lang="en-US" sz="1000">
                        <a:latin typeface="Times New Roman" pitchFamily="18" charset="0"/>
                        <a:cs typeface="Times New Roman" pitchFamily="18" charset="0"/>
                      </a:endParaRPr>
                    </a:p>
                  </a:txBody>
                  <a:tcPr marL="0" marR="0" marT="0" marB="0" anchor="ctr"/>
                </a:tc>
                <a:tc gridSpan="2">
                  <a:txBody>
                    <a:bodyPr/>
                    <a:lstStyle/>
                    <a:p>
                      <a:pPr algn="ctr"/>
                      <a:r>
                        <a:rPr lang="en-US" sz="1000"/>
                        <a:t> Reign</a:t>
                      </a:r>
                      <a:endParaRPr lang="en-US" sz="1000">
                        <a:latin typeface="Times New Roman" pitchFamily="18" charset="0"/>
                        <a:cs typeface="Times New Roman" pitchFamily="18" charset="0"/>
                      </a:endParaRPr>
                    </a:p>
                  </a:txBody>
                  <a:tcPr marL="0" marR="0" marT="0" marB="0" anchor="ctr"/>
                </a:tc>
                <a:tc hMerge="1">
                  <a:txBody>
                    <a:bodyPr/>
                    <a:lstStyle/>
                    <a:p>
                      <a:endParaRPr lang="en-US"/>
                    </a:p>
                  </a:txBody>
                  <a:tcPr/>
                </a:tc>
                <a:tc>
                  <a:txBody>
                    <a:bodyPr/>
                    <a:lstStyle/>
                    <a:p>
                      <a:pPr algn="ctr"/>
                      <a:r>
                        <a:rPr lang="en-US" sz="1000"/>
                        <a:t> Character</a:t>
                      </a:r>
                      <a:endParaRPr lang="en-US" sz="1000">
                        <a:latin typeface="Times New Roman" pitchFamily="18" charset="0"/>
                        <a:cs typeface="Times New Roman" pitchFamily="18" charset="0"/>
                      </a:endParaRPr>
                    </a:p>
                  </a:txBody>
                  <a:tcPr marL="0" marR="0" marT="0" marB="0" anchor="ctr"/>
                </a:tc>
                <a:tc>
                  <a:txBody>
                    <a:bodyPr/>
                    <a:lstStyle/>
                    <a:p>
                      <a:pPr algn="ctr"/>
                      <a:r>
                        <a:rPr lang="en-US" sz="1000"/>
                        <a:t> Prophets</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1. Rehoboam</a:t>
                      </a:r>
                      <a:endParaRPr lang="en-US" sz="1000">
                        <a:latin typeface="Times New Roman" pitchFamily="18" charset="0"/>
                        <a:cs typeface="Times New Roman" pitchFamily="18" charset="0"/>
                      </a:endParaRPr>
                    </a:p>
                  </a:txBody>
                  <a:tcPr marL="0" marR="0" marT="0" marB="0" anchor="ctr"/>
                </a:tc>
                <a:tc>
                  <a:txBody>
                    <a:bodyPr/>
                    <a:lstStyle/>
                    <a:p>
                      <a:pPr algn="ctr"/>
                      <a:r>
                        <a:rPr lang="en-US" sz="1000"/>
                        <a:t> 931-913</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17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Shemaiah</a:t>
                      </a:r>
                      <a:endParaRPr lang="en-US" sz="1000">
                        <a:latin typeface="Times New Roman" pitchFamily="18" charset="0"/>
                        <a:cs typeface="Times New Roman" pitchFamily="18" charset="0"/>
                      </a:endParaRPr>
                    </a:p>
                  </a:txBody>
                  <a:tcPr marL="0" marR="0" marT="0" marB="0" anchor="ctr"/>
                </a:tc>
                <a:tc>
                  <a:txBody>
                    <a:bodyPr/>
                    <a:lstStyle/>
                    <a:p>
                      <a:r>
                        <a:rPr lang="en-US" sz="1000"/>
                        <a:t> 1. Jeroboam I</a:t>
                      </a:r>
                      <a:endParaRPr lang="en-US" sz="1000">
                        <a:latin typeface="Times New Roman" pitchFamily="18" charset="0"/>
                        <a:cs typeface="Times New Roman" pitchFamily="18" charset="0"/>
                      </a:endParaRPr>
                    </a:p>
                  </a:txBody>
                  <a:tcPr marL="0" marR="0" marT="0" marB="0" anchor="ctr"/>
                </a:tc>
                <a:tc>
                  <a:txBody>
                    <a:bodyPr/>
                    <a:lstStyle/>
                    <a:p>
                      <a:pPr algn="ctr"/>
                      <a:r>
                        <a:rPr lang="en-US" sz="1000"/>
                        <a:t> 931-910</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Abijah</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2. Abijah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913-911</a:t>
                      </a:r>
                      <a:endParaRPr lang="en-US" sz="1000">
                        <a:latin typeface="Times New Roman" pitchFamily="18" charset="0"/>
                        <a:cs typeface="Times New Roman" pitchFamily="18" charset="0"/>
                      </a:endParaRPr>
                    </a:p>
                  </a:txBody>
                  <a:tcPr marL="0" marR="0" marT="0" marB="0" anchor="ctr"/>
                </a:tc>
                <a:tc>
                  <a:txBody>
                    <a:bodyPr/>
                    <a:lstStyle/>
                    <a:p>
                      <a:pPr algn="ctr"/>
                      <a:r>
                        <a:rPr lang="en-US" sz="1000"/>
                        <a:t> 3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c>
                  <a:txBody>
                    <a:bodyPr/>
                    <a:lstStyle/>
                    <a:p>
                      <a:r>
                        <a:rPr lang="en-US" sz="1000"/>
                        <a:t> 2. Nadab</a:t>
                      </a:r>
                      <a:endParaRPr lang="en-US" sz="1000">
                        <a:latin typeface="Times New Roman" pitchFamily="18" charset="0"/>
                        <a:cs typeface="Times New Roman" pitchFamily="18" charset="0"/>
                      </a:endParaRPr>
                    </a:p>
                  </a:txBody>
                  <a:tcPr marL="0" marR="0" marT="0" marB="0" anchor="ctr"/>
                </a:tc>
                <a:tc>
                  <a:txBody>
                    <a:bodyPr/>
                    <a:lstStyle/>
                    <a:p>
                      <a:pPr algn="ctr"/>
                      <a:r>
                        <a:rPr lang="en-US" sz="1000"/>
                        <a:t> 910-909</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3. Asa</a:t>
                      </a:r>
                      <a:endParaRPr lang="en-US" sz="1000">
                        <a:latin typeface="Times New Roman" pitchFamily="18" charset="0"/>
                        <a:cs typeface="Times New Roman" pitchFamily="18" charset="0"/>
                      </a:endParaRPr>
                    </a:p>
                  </a:txBody>
                  <a:tcPr marL="0" marR="0" marT="0" marB="0" anchor="ctr"/>
                </a:tc>
                <a:tc>
                  <a:txBody>
                    <a:bodyPr/>
                    <a:lstStyle/>
                    <a:p>
                      <a:pPr algn="ctr"/>
                      <a:r>
                        <a:rPr lang="en-US" sz="1000"/>
                        <a:t> 911-870</a:t>
                      </a:r>
                      <a:endParaRPr lang="en-US" sz="1000">
                        <a:latin typeface="Times New Roman" pitchFamily="18" charset="0"/>
                        <a:cs typeface="Times New Roman" pitchFamily="18" charset="0"/>
                      </a:endParaRPr>
                    </a:p>
                  </a:txBody>
                  <a:tcPr marL="0" marR="0" marT="0" marB="0" anchor="ctr"/>
                </a:tc>
                <a:tc>
                  <a:txBody>
                    <a:bodyPr/>
                    <a:lstStyle/>
                    <a:p>
                      <a:pPr algn="ctr"/>
                      <a:r>
                        <a:rPr lang="en-US" sz="1000"/>
                        <a:t> 41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Good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c>
                  <a:txBody>
                    <a:bodyPr/>
                    <a:lstStyle/>
                    <a:p>
                      <a:r>
                        <a:rPr lang="en-US" sz="1000"/>
                        <a:t> 3. Baasha</a:t>
                      </a:r>
                      <a:endParaRPr lang="en-US" sz="1000">
                        <a:latin typeface="Times New Roman" pitchFamily="18" charset="0"/>
                        <a:cs typeface="Times New Roman" pitchFamily="18" charset="0"/>
                      </a:endParaRPr>
                    </a:p>
                  </a:txBody>
                  <a:tcPr marL="0" marR="0" marT="0" marB="0" anchor="ctr"/>
                </a:tc>
                <a:tc>
                  <a:txBody>
                    <a:bodyPr/>
                    <a:lstStyle/>
                    <a:p>
                      <a:pPr algn="ctr"/>
                      <a:r>
                        <a:rPr lang="en-US" sz="1000"/>
                        <a:t> 909-886</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24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rowSpan="3" gridSpan="5">
                  <a:txBody>
                    <a:bodyPr/>
                    <a:lstStyle/>
                    <a:p>
                      <a:r>
                        <a:rPr lang="en-US" sz="1000" dirty="0"/>
                        <a:t> </a:t>
                      </a:r>
                      <a:endParaRPr lang="en-US" sz="1000" dirty="0">
                        <a:latin typeface="Times New Roman" pitchFamily="18" charset="0"/>
                        <a:cs typeface="Times New Roman" pitchFamily="18" charset="0"/>
                      </a:endParaRPr>
                    </a:p>
                  </a:txBody>
                  <a:tcPr marL="0" marR="0" marT="0" marB="0" anchor="ct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r>
                        <a:rPr lang="en-US" sz="1000"/>
                        <a:t> 4. Elah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886-885</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r>
                        <a:rPr lang="en-US" sz="1000"/>
                        <a:t> 5. Zimri</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885</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 days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332509">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r>
                        <a:rPr lang="en-US" sz="1000"/>
                        <a:t> 6. Omri</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885-874*</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rowSpan="2">
                  <a:txBody>
                    <a:bodyPr/>
                    <a:lstStyle/>
                    <a:p>
                      <a:pPr algn="ctr"/>
                      <a:r>
                        <a:rPr lang="en-US" sz="1000"/>
                        <a:t> Elijah  Micaiah</a:t>
                      </a:r>
                      <a:endParaRPr lang="en-US" sz="1000">
                        <a:latin typeface="Times New Roman" pitchFamily="18" charset="0"/>
                        <a:cs typeface="Times New Roman" pitchFamily="18" charset="0"/>
                      </a:endParaRPr>
                    </a:p>
                  </a:txBody>
                  <a:tcPr marL="0" marR="0" marT="0" marB="0" anchor="ctr"/>
                </a:tc>
              </a:tr>
              <a:tr h="332509">
                <a:tc>
                  <a:txBody>
                    <a:bodyPr/>
                    <a:lstStyle/>
                    <a:p>
                      <a:r>
                        <a:rPr lang="en-US" sz="1000"/>
                        <a:t> 4. Jehoshaphat</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870-848*</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25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Good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c>
                  <a:txBody>
                    <a:bodyPr/>
                    <a:lstStyle/>
                    <a:p>
                      <a:r>
                        <a:rPr lang="en-US" sz="1000"/>
                        <a:t> 7. Ahab</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874-853</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r>
              <a:tr h="332509">
                <a:tc>
                  <a:txBody>
                    <a:bodyPr/>
                    <a:lstStyle/>
                    <a:p>
                      <a:r>
                        <a:rPr lang="en-US" sz="1000"/>
                        <a:t> 5. Jehoram</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848-841*</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c>
                  <a:txBody>
                    <a:bodyPr/>
                    <a:lstStyle/>
                    <a:p>
                      <a:r>
                        <a:rPr lang="en-US" sz="1000"/>
                        <a:t> 8. Ahaziah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853-852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6. Ahaziah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841</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c>
                  <a:txBody>
                    <a:bodyPr/>
                    <a:lstStyle/>
                    <a:p>
                      <a:r>
                        <a:rPr lang="en-US" sz="1000"/>
                        <a:t> 9. Joram</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852-841</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Elisha</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7. Athaliah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841-835</a:t>
                      </a:r>
                      <a:endParaRPr lang="en-US" sz="1000">
                        <a:latin typeface="Times New Roman" pitchFamily="18" charset="0"/>
                        <a:cs typeface="Times New Roman" pitchFamily="18" charset="0"/>
                      </a:endParaRPr>
                    </a:p>
                  </a:txBody>
                  <a:tcPr marL="0" marR="0" marT="0" marB="0" anchor="ctr"/>
                </a:tc>
                <a:tc>
                  <a:txBody>
                    <a:bodyPr/>
                    <a:lstStyle/>
                    <a:p>
                      <a:pPr algn="ctr"/>
                      <a:r>
                        <a:rPr lang="en-US" sz="1000"/>
                        <a:t> 6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c>
                  <a:txBody>
                    <a:bodyPr/>
                    <a:lstStyle/>
                    <a:p>
                      <a:r>
                        <a:rPr lang="en-US" sz="1000"/>
                        <a:t> 10. Jehu</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841-814</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28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8. Joash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835-796</a:t>
                      </a:r>
                      <a:endParaRPr lang="en-US" sz="1000">
                        <a:latin typeface="Times New Roman" pitchFamily="18" charset="0"/>
                        <a:cs typeface="Times New Roman" pitchFamily="18" charset="0"/>
                      </a:endParaRPr>
                    </a:p>
                  </a:txBody>
                  <a:tcPr marL="0" marR="0" marT="0" marB="0" anchor="ctr"/>
                </a:tc>
                <a:tc>
                  <a:txBody>
                    <a:bodyPr/>
                    <a:lstStyle/>
                    <a:p>
                      <a:pPr algn="ctr"/>
                      <a:r>
                        <a:rPr lang="en-US" sz="1000"/>
                        <a:t> 40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Good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Joel</a:t>
                      </a:r>
                      <a:endParaRPr lang="en-US" sz="1000">
                        <a:latin typeface="Times New Roman" pitchFamily="18" charset="0"/>
                        <a:cs typeface="Times New Roman" pitchFamily="18" charset="0"/>
                      </a:endParaRPr>
                    </a:p>
                  </a:txBody>
                  <a:tcPr marL="0" marR="0" marT="0" marB="0" anchor="ctr"/>
                </a:tc>
                <a:tc>
                  <a:txBody>
                    <a:bodyPr/>
                    <a:lstStyle/>
                    <a:p>
                      <a:r>
                        <a:rPr lang="en-US" sz="1000"/>
                        <a:t> 11. Jehoahaz</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814-798</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17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rowSpan="3">
                  <a:txBody>
                    <a:bodyPr/>
                    <a:lstStyle/>
                    <a:p>
                      <a:pPr algn="ctr"/>
                      <a:r>
                        <a:rPr lang="en-US" sz="1000"/>
                        <a:t> Jonah  Amos  Hosea</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9. Amaziah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796-767</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29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Good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c>
                  <a:txBody>
                    <a:bodyPr/>
                    <a:lstStyle/>
                    <a:p>
                      <a:r>
                        <a:rPr lang="en-US" sz="1000"/>
                        <a:t> 12. Jehoash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798-782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16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r>
              <a:tr h="332509">
                <a:tc>
                  <a:txBody>
                    <a:bodyPr/>
                    <a:lstStyle/>
                    <a:p>
                      <a:r>
                        <a:rPr lang="en-US" sz="1000"/>
                        <a:t> 10. Uzziah (Azariah)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767-740*</a:t>
                      </a:r>
                      <a:endParaRPr lang="en-US" sz="1000">
                        <a:latin typeface="Times New Roman" pitchFamily="18" charset="0"/>
                        <a:cs typeface="Times New Roman" pitchFamily="18" charset="0"/>
                      </a:endParaRPr>
                    </a:p>
                  </a:txBody>
                  <a:tcPr marL="0" marR="0" marT="0" marB="0" anchor="ctr"/>
                </a:tc>
                <a:tc>
                  <a:txBody>
                    <a:bodyPr/>
                    <a:lstStyle/>
                    <a:p>
                      <a:pPr algn="ctr"/>
                      <a:r>
                        <a:rPr lang="en-US" sz="1000"/>
                        <a:t> 52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Good</a:t>
                      </a:r>
                      <a:endParaRPr lang="en-US" sz="1000">
                        <a:latin typeface="Times New Roman" pitchFamily="18" charset="0"/>
                        <a:cs typeface="Times New Roman" pitchFamily="18" charset="0"/>
                      </a:endParaRPr>
                    </a:p>
                  </a:txBody>
                  <a:tcPr marL="0" marR="0" marT="0" marB="0" anchor="ctr"/>
                </a:tc>
                <a:tc rowSpan="4">
                  <a:txBody>
                    <a:bodyPr/>
                    <a:lstStyle/>
                    <a:p>
                      <a:pPr algn="ctr"/>
                      <a:r>
                        <a:rPr lang="en-US" sz="1000"/>
                        <a:t> Isaiah</a:t>
                      </a:r>
                      <a:br>
                        <a:rPr lang="en-US" sz="1000"/>
                      </a:br>
                      <a:r>
                        <a:rPr lang="en-US" sz="1000"/>
                        <a:t>Micah</a:t>
                      </a:r>
                      <a:endParaRPr lang="en-US" sz="1000">
                        <a:latin typeface="Times New Roman" pitchFamily="18" charset="0"/>
                        <a:cs typeface="Times New Roman" pitchFamily="18" charset="0"/>
                      </a:endParaRPr>
                    </a:p>
                  </a:txBody>
                  <a:tcPr marL="0" marR="0" marT="0" marB="0" anchor="ctr"/>
                </a:tc>
                <a:tc>
                  <a:txBody>
                    <a:bodyPr/>
                    <a:lstStyle/>
                    <a:p>
                      <a:r>
                        <a:rPr lang="en-US" sz="1000"/>
                        <a:t> 13. Jeroboam II</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782-753*</a:t>
                      </a:r>
                      <a:endParaRPr lang="en-US" sz="1000">
                        <a:latin typeface="Times New Roman" pitchFamily="18" charset="0"/>
                        <a:cs typeface="Times New Roman" pitchFamily="18" charset="0"/>
                      </a:endParaRPr>
                    </a:p>
                  </a:txBody>
                  <a:tcPr marL="0" marR="0" marT="0" marB="0" anchor="ctr"/>
                </a:tc>
                <a:tc>
                  <a:txBody>
                    <a:bodyPr/>
                    <a:lstStyle/>
                    <a:p>
                      <a:pPr algn="ctr"/>
                      <a:r>
                        <a:rPr lang="en-US" sz="1000"/>
                        <a:t> 41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r>
              <a:tr h="332509">
                <a:tc>
                  <a:txBody>
                    <a:bodyPr/>
                    <a:lstStyle/>
                    <a:p>
                      <a:r>
                        <a:rPr lang="en-US" sz="1000"/>
                        <a:t> 11. Jotham</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740-732*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16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Good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c>
                  <a:txBody>
                    <a:bodyPr/>
                    <a:lstStyle/>
                    <a:p>
                      <a:r>
                        <a:rPr lang="en-US" sz="1000"/>
                        <a:t> 14. Zechariah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753-752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6 mo</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12. Ahaz</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732-716</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16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c>
                  <a:txBody>
                    <a:bodyPr/>
                    <a:lstStyle/>
                    <a:p>
                      <a:r>
                        <a:rPr lang="en-US" sz="1000"/>
                        <a:t> 15. Shallum</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752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 mo</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13. Hezekiah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716-687</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29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Good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c>
                  <a:txBody>
                    <a:bodyPr/>
                    <a:lstStyle/>
                    <a:p>
                      <a:r>
                        <a:rPr lang="en-US" sz="1000"/>
                        <a:t> 16. Menahem</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752-742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10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332509">
                <a:tc>
                  <a:txBody>
                    <a:bodyPr/>
                    <a:lstStyle/>
                    <a:p>
                      <a:r>
                        <a:rPr lang="en-US" sz="1000"/>
                        <a:t> 14. Manasseh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687-642*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55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r>
                        <a:rPr lang="en-US" sz="1000">
                          <a:hlinkClick r:id="rId2" tooltip="Stone-Campbell Journal Article"/>
                        </a:rPr>
                        <a:t>Bad/Repented</a:t>
                      </a:r>
                      <a:endParaRPr lang="en-US" sz="1000">
                        <a:latin typeface="Times New Roman" pitchFamily="18" charset="0"/>
                        <a:cs typeface="Times New Roman" pitchFamily="18" charset="0"/>
                      </a:endParaRPr>
                    </a:p>
                  </a:txBody>
                  <a:tcPr marL="0" marR="0" marT="0" marB="0" anchor="ctr"/>
                </a:tc>
                <a:tc rowSpan="4">
                  <a:txBody>
                    <a:bodyPr/>
                    <a:lstStyle/>
                    <a:p>
                      <a:pPr algn="ctr"/>
                      <a:r>
                        <a:rPr lang="en-US" sz="1000"/>
                        <a:t> Nahum</a:t>
                      </a:r>
                      <a:br>
                        <a:rPr lang="en-US" sz="1000"/>
                      </a:br>
                      <a:r>
                        <a:rPr lang="en-US" sz="1000"/>
                        <a:t>Habakkuk</a:t>
                      </a:r>
                      <a:br>
                        <a:rPr lang="en-US" sz="1000"/>
                      </a:br>
                      <a:r>
                        <a:rPr lang="en-US" sz="1000"/>
                        <a:t>Zephaniah</a:t>
                      </a:r>
                      <a:br>
                        <a:rPr lang="en-US" sz="1000"/>
                      </a:br>
                      <a:endParaRPr lang="en-US" sz="1000">
                        <a:latin typeface="Times New Roman" pitchFamily="18" charset="0"/>
                        <a:cs typeface="Times New Roman" pitchFamily="18" charset="0"/>
                      </a:endParaRPr>
                    </a:p>
                  </a:txBody>
                  <a:tcPr marL="0" marR="0" marT="0" marB="0" anchor="ctr"/>
                </a:tc>
                <a:tc>
                  <a:txBody>
                    <a:bodyPr/>
                    <a:lstStyle/>
                    <a:p>
                      <a:r>
                        <a:rPr lang="en-US" sz="1000"/>
                        <a:t> 17. Pekahiah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742-740</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332509">
                <a:tc>
                  <a:txBody>
                    <a:bodyPr/>
                    <a:lstStyle/>
                    <a:p>
                      <a:r>
                        <a:rPr lang="en-US" sz="1000"/>
                        <a:t> 15. Amon</a:t>
                      </a:r>
                      <a:endParaRPr lang="en-US" sz="1000">
                        <a:latin typeface="Times New Roman" pitchFamily="18" charset="0"/>
                        <a:cs typeface="Times New Roman" pitchFamily="18" charset="0"/>
                      </a:endParaRPr>
                    </a:p>
                  </a:txBody>
                  <a:tcPr marL="0" marR="0" marT="0" marB="0" anchor="ctr"/>
                </a:tc>
                <a:tc>
                  <a:txBody>
                    <a:bodyPr/>
                    <a:lstStyle/>
                    <a:p>
                      <a:pPr algn="ctr"/>
                      <a:r>
                        <a:rPr lang="en-US" sz="1000"/>
                        <a:t> 642-640</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c>
                  <a:txBody>
                    <a:bodyPr/>
                    <a:lstStyle/>
                    <a:p>
                      <a:r>
                        <a:rPr lang="en-US" sz="1000"/>
                        <a:t> 18. Pekah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740-732*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20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16. Josiah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640-608</a:t>
                      </a:r>
                      <a:endParaRPr lang="en-US" sz="1000">
                        <a:latin typeface="Times New Roman" pitchFamily="18" charset="0"/>
                        <a:cs typeface="Times New Roman" pitchFamily="18" charset="0"/>
                      </a:endParaRPr>
                    </a:p>
                  </a:txBody>
                  <a:tcPr marL="0" marR="0" marT="0" marB="0" anchor="ctr"/>
                </a:tc>
                <a:tc>
                  <a:txBody>
                    <a:bodyPr/>
                    <a:lstStyle/>
                    <a:p>
                      <a:pPr algn="ctr"/>
                      <a:r>
                        <a:rPr lang="en-US" sz="1000"/>
                        <a:t> 31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Good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c>
                  <a:txBody>
                    <a:bodyPr/>
                    <a:lstStyle/>
                    <a:p>
                      <a:r>
                        <a:rPr lang="en-US" sz="1000"/>
                        <a:t> 19. Hoshea</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732-712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9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17. Jehoahaz</a:t>
                      </a:r>
                      <a:endParaRPr lang="en-US" sz="1000">
                        <a:latin typeface="Times New Roman" pitchFamily="18" charset="0"/>
                        <a:cs typeface="Times New Roman" pitchFamily="18" charset="0"/>
                      </a:endParaRPr>
                    </a:p>
                  </a:txBody>
                  <a:tcPr marL="0" marR="0" marT="0" marB="0" anchor="ctr"/>
                </a:tc>
                <a:tc>
                  <a:txBody>
                    <a:bodyPr/>
                    <a:lstStyle/>
                    <a:p>
                      <a:pPr algn="ctr"/>
                      <a:r>
                        <a:rPr lang="en-US" sz="1000"/>
                        <a:t> 608</a:t>
                      </a:r>
                      <a:endParaRPr lang="en-US" sz="1000">
                        <a:latin typeface="Times New Roman" pitchFamily="18" charset="0"/>
                        <a:cs typeface="Times New Roman" pitchFamily="18" charset="0"/>
                      </a:endParaRPr>
                    </a:p>
                  </a:txBody>
                  <a:tcPr marL="0" marR="0" marT="0" marB="0" anchor="ctr"/>
                </a:tc>
                <a:tc>
                  <a:txBody>
                    <a:bodyPr/>
                    <a:lstStyle/>
                    <a:p>
                      <a:pPr algn="ctr"/>
                      <a:r>
                        <a:rPr lang="en-US" sz="1000"/>
                        <a:t> 3 mo</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c gridSpan="5">
                  <a:txBody>
                    <a:bodyPr/>
                    <a:lstStyle/>
                    <a:p>
                      <a:pPr algn="ctr"/>
                      <a:r>
                        <a:rPr lang="en-US" sz="1000"/>
                        <a:t>722 BC Fall of Samaria to Assyria</a:t>
                      </a:r>
                      <a:endParaRPr lang="en-US" sz="1000">
                        <a:latin typeface="Times New Roman" pitchFamily="18" charset="0"/>
                        <a:cs typeface="Times New Roman"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6255">
                <a:tc>
                  <a:txBody>
                    <a:bodyPr/>
                    <a:lstStyle/>
                    <a:p>
                      <a:r>
                        <a:rPr lang="en-US" sz="1000"/>
                        <a:t> 18. Jehoiakim</a:t>
                      </a:r>
                      <a:endParaRPr lang="en-US" sz="1000">
                        <a:latin typeface="Times New Roman" pitchFamily="18" charset="0"/>
                        <a:cs typeface="Times New Roman" pitchFamily="18" charset="0"/>
                      </a:endParaRPr>
                    </a:p>
                  </a:txBody>
                  <a:tcPr marL="0" marR="0" marT="0" marB="0" anchor="ctr"/>
                </a:tc>
                <a:tc>
                  <a:txBody>
                    <a:bodyPr/>
                    <a:lstStyle/>
                    <a:p>
                      <a:pPr algn="ctr"/>
                      <a:r>
                        <a:rPr lang="en-US" sz="1000"/>
                        <a:t> 608-597</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11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rowSpan="3">
                  <a:txBody>
                    <a:bodyPr/>
                    <a:lstStyle/>
                    <a:p>
                      <a:pPr algn="ctr"/>
                      <a:r>
                        <a:rPr lang="en-US" sz="1000"/>
                        <a:t>  Daniel</a:t>
                      </a:r>
                      <a:br>
                        <a:rPr lang="en-US" sz="1000"/>
                      </a:br>
                      <a:r>
                        <a:rPr lang="en-US" sz="1000"/>
                        <a:t>Ezekiel </a:t>
                      </a:r>
                      <a:br>
                        <a:rPr lang="en-US" sz="1000"/>
                      </a:br>
                      <a:r>
                        <a:rPr lang="en-US" sz="1000"/>
                        <a:t>Jeremiah</a:t>
                      </a:r>
                      <a:endParaRPr lang="en-US" sz="1000">
                        <a:latin typeface="Times New Roman" pitchFamily="18" charset="0"/>
                        <a:cs typeface="Times New Roman" pitchFamily="18" charset="0"/>
                      </a:endParaRPr>
                    </a:p>
                  </a:txBody>
                  <a:tcPr marL="0" marR="0" marT="0" marB="0" anchor="ctr"/>
                </a:tc>
                <a:tc rowSpan="4" gridSpan="5">
                  <a:txBody>
                    <a:bodyPr/>
                    <a:lstStyle/>
                    <a:p>
                      <a:pPr algn="ctr"/>
                      <a:r>
                        <a:rPr lang="en-US" sz="1000"/>
                        <a:t>   * Co-regency</a:t>
                      </a:r>
                      <a:endParaRPr lang="en-US" sz="1000">
                        <a:latin typeface="Times New Roman" pitchFamily="18" charset="0"/>
                        <a:cs typeface="Times New Roman" pitchFamily="18" charset="0"/>
                      </a:endParaRPr>
                    </a:p>
                  </a:txBody>
                  <a:tcPr marL="0" marR="0" marT="0" marB="0" anchor="ct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r>
              <a:tr h="166255">
                <a:tc>
                  <a:txBody>
                    <a:bodyPr/>
                    <a:lstStyle/>
                    <a:p>
                      <a:r>
                        <a:rPr lang="en-US" sz="1000"/>
                        <a:t> 19. Jehoiachin</a:t>
                      </a:r>
                      <a:endParaRPr lang="en-US" sz="1000">
                        <a:latin typeface="Times New Roman" pitchFamily="18" charset="0"/>
                        <a:cs typeface="Times New Roman" pitchFamily="18" charset="0"/>
                      </a:endParaRPr>
                    </a:p>
                  </a:txBody>
                  <a:tcPr marL="0" marR="0" marT="0" marB="0" anchor="ctr"/>
                </a:tc>
                <a:tc>
                  <a:txBody>
                    <a:bodyPr/>
                    <a:lstStyle/>
                    <a:p>
                      <a:pPr algn="ctr"/>
                      <a:r>
                        <a:rPr lang="en-US" sz="1000"/>
                        <a:t> 597</a:t>
                      </a:r>
                      <a:endParaRPr lang="en-US" sz="1000">
                        <a:latin typeface="Times New Roman" pitchFamily="18" charset="0"/>
                        <a:cs typeface="Times New Roman" pitchFamily="18" charset="0"/>
                      </a:endParaRPr>
                    </a:p>
                  </a:txBody>
                  <a:tcPr marL="0" marR="0" marT="0" marB="0" anchor="ctr"/>
                </a:tc>
                <a:tc>
                  <a:txBody>
                    <a:bodyPr/>
                    <a:lstStyle/>
                    <a:p>
                      <a:pPr algn="ctr"/>
                      <a:r>
                        <a:rPr lang="en-US" sz="1000"/>
                        <a:t> 3 mos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66255">
                <a:tc>
                  <a:txBody>
                    <a:bodyPr/>
                    <a:lstStyle/>
                    <a:p>
                      <a:r>
                        <a:rPr lang="en-US" sz="1000"/>
                        <a:t> 20. Zedekiah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597-586</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11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66255">
                <a:tc gridSpan="5">
                  <a:txBody>
                    <a:bodyPr/>
                    <a:lstStyle/>
                    <a:p>
                      <a:pPr algn="ctr"/>
                      <a:r>
                        <a:rPr lang="en-US" sz="1000" dirty="0"/>
                        <a:t> Destruction of Jerusalem, 9th Av, 586 BC, Babylonian Captivity</a:t>
                      </a:r>
                      <a:endParaRPr lang="en-US" sz="1000" dirty="0">
                        <a:latin typeface="Times New Roman" pitchFamily="18" charset="0"/>
                        <a:cs typeface="Times New Roman"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
        <p:nvSpPr>
          <p:cNvPr id="5" name="Rectangle 1"/>
          <p:cNvSpPr>
            <a:spLocks noChangeArrowheads="1"/>
          </p:cNvSpPr>
          <p:nvPr/>
        </p:nvSpPr>
        <p:spPr bwMode="auto">
          <a:xfrm>
            <a:off x="304800" y="270440"/>
            <a:ext cx="3581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0099"/>
                </a:solidFill>
                <a:effectLst/>
                <a:latin typeface="Times New Roman" pitchFamily="18" charset="0"/>
                <a:cs typeface="Times New Roman" pitchFamily="18" charset="0"/>
              </a:rPr>
              <a:t>Kings of Israel and Judah</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48437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7FA729-E57F-4612-A45D-F9B66B2173E3}" type="slidenum">
              <a:rPr lang="en-US" smtClean="0"/>
              <a:t>23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502353453"/>
              </p:ext>
            </p:extLst>
          </p:nvPr>
        </p:nvGraphicFramePr>
        <p:xfrm>
          <a:off x="1123095" y="1447800"/>
          <a:ext cx="6583679" cy="3291840"/>
        </p:xfrm>
        <a:graphic>
          <a:graphicData uri="http://schemas.openxmlformats.org/drawingml/2006/table">
            <a:tbl>
              <a:tblPr>
                <a:tableStyleId>{616DA210-FB5B-4158-B5E0-FEB733F419BA}</a:tableStyleId>
              </a:tblPr>
              <a:tblGrid>
                <a:gridCol w="2172614"/>
                <a:gridCol w="2172614"/>
                <a:gridCol w="2238451"/>
              </a:tblGrid>
              <a:tr h="0">
                <a:tc gridSpan="3">
                  <a:txBody>
                    <a:bodyPr/>
                    <a:lstStyle/>
                    <a:p>
                      <a:pPr algn="ctr"/>
                      <a:r>
                        <a:rPr lang="en-US" dirty="0"/>
                        <a:t>  1. Josiah</a:t>
                      </a:r>
                      <a:br>
                        <a:rPr lang="en-US" dirty="0"/>
                      </a:br>
                      <a:r>
                        <a:rPr lang="en-US" dirty="0"/>
                        <a:t>Reigned 31 years (640-609 BC)</a:t>
                      </a:r>
                    </a:p>
                  </a:txBody>
                  <a:tcPr marL="0" marR="0" marT="0" marB="0" anchor="ctr"/>
                </a:tc>
                <a:tc hMerge="1">
                  <a:txBody>
                    <a:bodyPr/>
                    <a:lstStyle/>
                    <a:p>
                      <a:endParaRPr lang="en-US"/>
                    </a:p>
                  </a:txBody>
                  <a:tcPr/>
                </a:tc>
                <a:tc hMerge="1">
                  <a:txBody>
                    <a:bodyPr/>
                    <a:lstStyle/>
                    <a:p>
                      <a:endParaRPr lang="en-US"/>
                    </a:p>
                  </a:txBody>
                  <a:tcPr/>
                </a:tc>
              </a:tr>
              <a:tr h="0">
                <a:tc>
                  <a:txBody>
                    <a:bodyPr/>
                    <a:lstStyle/>
                    <a:p>
                      <a:pPr algn="ctr"/>
                      <a:r>
                        <a:rPr lang="en-US"/>
                        <a:t> 2. Jehoahaz (Shallum)</a:t>
                      </a:r>
                      <a:br>
                        <a:rPr lang="en-US"/>
                      </a:br>
                      <a:r>
                        <a:rPr lang="en-US"/>
                        <a:t>Reigned 3 months (609 BC)</a:t>
                      </a:r>
                      <a:br>
                        <a:rPr lang="en-US"/>
                      </a:br>
                      <a:r>
                        <a:rPr lang="en-US"/>
                        <a:t>Taken prisoner to Egypt by Pharaoh Neco</a:t>
                      </a:r>
                    </a:p>
                  </a:txBody>
                  <a:tcPr marL="0" marR="0" marT="0" marB="0" anchor="ctr"/>
                </a:tc>
                <a:tc>
                  <a:txBody>
                    <a:bodyPr/>
                    <a:lstStyle/>
                    <a:p>
                      <a:pPr algn="ctr"/>
                      <a:r>
                        <a:rPr lang="en-US"/>
                        <a:t> 3. Jehoiakim (Eliakim)</a:t>
                      </a:r>
                      <a:br>
                        <a:rPr lang="en-US"/>
                      </a:br>
                      <a:r>
                        <a:rPr lang="en-US"/>
                        <a:t>Reigned 11 years (609-598 BC)</a:t>
                      </a:r>
                      <a:br>
                        <a:rPr lang="en-US"/>
                      </a:br>
                      <a:r>
                        <a:rPr lang="en-US"/>
                        <a:t>Died in Jerusalem</a:t>
                      </a:r>
                    </a:p>
                  </a:txBody>
                  <a:tcPr marL="0" marR="0" marT="0" marB="0" anchor="ctr"/>
                </a:tc>
                <a:tc>
                  <a:txBody>
                    <a:bodyPr/>
                    <a:lstStyle/>
                    <a:p>
                      <a:pPr algn="ctr"/>
                      <a:r>
                        <a:rPr lang="en-US"/>
                        <a:t> 5. Zedekiah</a:t>
                      </a:r>
                      <a:br>
                        <a:rPr lang="en-US"/>
                      </a:br>
                      <a:r>
                        <a:rPr lang="en-US"/>
                        <a:t>Reigned 11 years (597--586 BC)</a:t>
                      </a:r>
                      <a:br>
                        <a:rPr lang="en-US"/>
                      </a:br>
                      <a:r>
                        <a:rPr lang="en-US"/>
                        <a:t>Taken prisoner to Babylon by Nebuchadnezzar</a:t>
                      </a:r>
                    </a:p>
                  </a:txBody>
                  <a:tcPr marL="0" marR="0" marT="0" marB="0" anchor="ctr"/>
                </a:tc>
              </a:tr>
              <a:tr h="0">
                <a:tc gridSpan="3">
                  <a:txBody>
                    <a:bodyPr/>
                    <a:lstStyle/>
                    <a:p>
                      <a:pPr algn="ctr"/>
                      <a:r>
                        <a:rPr lang="en-US" dirty="0"/>
                        <a:t>   4. </a:t>
                      </a:r>
                      <a:r>
                        <a:rPr lang="en-US" dirty="0" err="1"/>
                        <a:t>Jehoichin</a:t>
                      </a:r>
                      <a:r>
                        <a:rPr lang="en-US" dirty="0"/>
                        <a:t> (</a:t>
                      </a:r>
                      <a:r>
                        <a:rPr lang="en-US" dirty="0" err="1"/>
                        <a:t>Jeconiah</a:t>
                      </a:r>
                      <a:r>
                        <a:rPr lang="en-US" dirty="0"/>
                        <a:t>, </a:t>
                      </a:r>
                      <a:r>
                        <a:rPr lang="en-US" dirty="0" err="1"/>
                        <a:t>Coniah</a:t>
                      </a:r>
                      <a:r>
                        <a:rPr lang="en-US" dirty="0"/>
                        <a:t>)</a:t>
                      </a:r>
                      <a:br>
                        <a:rPr lang="en-US" dirty="0"/>
                      </a:br>
                      <a:r>
                        <a:rPr lang="en-US" dirty="0"/>
                        <a:t>Reigned 3 months (December 9, 598 - March 16, 597 BC)</a:t>
                      </a:r>
                      <a:br>
                        <a:rPr lang="en-US" dirty="0"/>
                      </a:br>
                      <a:r>
                        <a:rPr lang="en-US" dirty="0"/>
                        <a:t>Taken prisoner to Babylon by Nebuchadnezzar (with Ezekiel)</a:t>
                      </a:r>
                    </a:p>
                  </a:txBody>
                  <a:tcPr marL="0" marR="0" marT="0" marB="0" anchor="ctr"/>
                </a:tc>
                <a:tc hMerge="1">
                  <a:txBody>
                    <a:bodyPr/>
                    <a:lstStyle/>
                    <a:p>
                      <a:endParaRPr lang="en-US"/>
                    </a:p>
                  </a:txBody>
                  <a:tcPr/>
                </a:tc>
                <a:tc hMerge="1">
                  <a:txBody>
                    <a:bodyPr/>
                    <a:lstStyle/>
                    <a:p>
                      <a:endParaRPr lang="en-US"/>
                    </a:p>
                  </a:txBody>
                  <a:tcPr/>
                </a:tc>
              </a:tr>
            </a:tbl>
          </a:graphicData>
        </a:graphic>
      </p:graphicFrame>
      <p:sp>
        <p:nvSpPr>
          <p:cNvPr id="4" name="Rectangle 1"/>
          <p:cNvSpPr>
            <a:spLocks noChangeArrowheads="1"/>
          </p:cNvSpPr>
          <p:nvPr/>
        </p:nvSpPr>
        <p:spPr bwMode="auto">
          <a:xfrm>
            <a:off x="990600" y="484257"/>
            <a:ext cx="34243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0099"/>
                </a:solidFill>
                <a:effectLst/>
                <a:latin typeface="Times New Roman" pitchFamily="18" charset="0"/>
                <a:cs typeface="Times New Roman" pitchFamily="18" charset="0"/>
              </a:rPr>
              <a:t>The Last Five Kings of Judah</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4114800" y="5334000"/>
            <a:ext cx="3608552" cy="646331"/>
          </a:xfrm>
          <a:prstGeom prst="rect">
            <a:avLst/>
          </a:prstGeom>
        </p:spPr>
        <p:txBody>
          <a:bodyPr wrap="none">
            <a:spAutoFit/>
          </a:bodyPr>
          <a:lstStyle/>
          <a:p>
            <a:r>
              <a:rPr lang="en-US" dirty="0">
                <a:hlinkClick r:id="rId2"/>
              </a:rPr>
              <a:t>http://</a:t>
            </a:r>
            <a:r>
              <a:rPr lang="en-US" dirty="0" smtClean="0">
                <a:hlinkClick r:id="rId2"/>
              </a:rPr>
              <a:t>www.ldolphin.org/kings.html</a:t>
            </a:r>
            <a:endParaRPr lang="en-US" dirty="0" smtClean="0"/>
          </a:p>
          <a:p>
            <a:endParaRPr lang="en-US" dirty="0"/>
          </a:p>
        </p:txBody>
      </p:sp>
    </p:spTree>
    <p:extLst>
      <p:ext uri="{BB962C8B-B14F-4D97-AF65-F5344CB8AC3E}">
        <p14:creationId xmlns:p14="http://schemas.microsoft.com/office/powerpoint/2010/main" val="1019283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534400" cy="1111664"/>
          </a:xfrm>
        </p:spPr>
        <p:txBody>
          <a:bodyPr>
            <a:normAutofit fontScale="90000"/>
          </a:bodyPr>
          <a:lstStyle/>
          <a:p>
            <a:r>
              <a:rPr lang="en-US" dirty="0" smtClean="0"/>
              <a:t>Chapter 16: </a:t>
            </a:r>
            <a:r>
              <a:rPr lang="en-US" sz="4900" dirty="0" smtClean="0"/>
              <a:t>The Great Prophets of the Eight Century</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24</a:t>
            </a:fld>
            <a:endParaRPr lang="en-US"/>
          </a:p>
        </p:txBody>
      </p:sp>
      <p:sp>
        <p:nvSpPr>
          <p:cNvPr id="5" name="TextBox 4"/>
          <p:cNvSpPr txBox="1"/>
          <p:nvPr/>
        </p:nvSpPr>
        <p:spPr>
          <a:xfrm>
            <a:off x="304800" y="1698171"/>
            <a:ext cx="7543800" cy="4493538"/>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The Assyrian Rise to Power</a:t>
            </a:r>
          </a:p>
          <a:p>
            <a:r>
              <a:rPr lang="en-US" sz="2200" dirty="0" smtClean="0">
                <a:latin typeface="Times New Roman" panose="02020603050405020304" pitchFamily="18" charset="0"/>
                <a:cs typeface="Times New Roman" panose="02020603050405020304" pitchFamily="18" charset="0"/>
              </a:rPr>
              <a:t>Israel’s Age of Prosperity</a:t>
            </a:r>
          </a:p>
          <a:p>
            <a:r>
              <a:rPr lang="en-US" sz="2200" dirty="0" smtClean="0">
                <a:latin typeface="Times New Roman" panose="02020603050405020304" pitchFamily="18" charset="0"/>
                <a:cs typeface="Times New Roman" panose="02020603050405020304" pitchFamily="18" charset="0"/>
              </a:rPr>
              <a:t>Collecting and Editing the prophets' Words</a:t>
            </a:r>
          </a:p>
          <a:p>
            <a:r>
              <a:rPr lang="en-US" sz="2200" dirty="0" smtClean="0">
                <a:latin typeface="Times New Roman" panose="02020603050405020304" pitchFamily="18" charset="0"/>
                <a:cs typeface="Times New Roman" panose="02020603050405020304" pitchFamily="18" charset="0"/>
              </a:rPr>
              <a:t>Amos: Prophet of God’s Justice</a:t>
            </a:r>
          </a:p>
          <a:p>
            <a:r>
              <a:rPr lang="en-US" sz="2200" dirty="0" smtClean="0">
                <a:latin typeface="Times New Roman" panose="02020603050405020304" pitchFamily="18" charset="0"/>
                <a:cs typeface="Times New Roman" panose="02020603050405020304" pitchFamily="18" charset="0"/>
              </a:rPr>
              <a:t>Amos and the Tradition of Prophetic Language </a:t>
            </a:r>
          </a:p>
          <a:p>
            <a:r>
              <a:rPr lang="en-US" sz="2200" dirty="0" smtClean="0">
                <a:latin typeface="Times New Roman" panose="02020603050405020304" pitchFamily="18" charset="0"/>
                <a:cs typeface="Times New Roman" panose="02020603050405020304" pitchFamily="18" charset="0"/>
              </a:rPr>
              <a:t>Amos and the Radical New Direction of Prophecy</a:t>
            </a:r>
          </a:p>
          <a:p>
            <a:r>
              <a:rPr lang="en-US" sz="2200" dirty="0" smtClean="0">
                <a:latin typeface="Times New Roman" panose="02020603050405020304" pitchFamily="18" charset="0"/>
                <a:cs typeface="Times New Roman" panose="02020603050405020304" pitchFamily="18" charset="0"/>
              </a:rPr>
              <a:t>Hosea and the Knowledge of God </a:t>
            </a:r>
          </a:p>
          <a:p>
            <a:r>
              <a:rPr lang="en-US" sz="2200" dirty="0" smtClean="0">
                <a:latin typeface="Times New Roman" panose="02020603050405020304" pitchFamily="18" charset="0"/>
                <a:cs typeface="Times New Roman" panose="02020603050405020304" pitchFamily="18" charset="0"/>
              </a:rPr>
              <a:t>The Prophet of Diving Compassion</a:t>
            </a:r>
          </a:p>
          <a:p>
            <a:r>
              <a:rPr lang="en-US" sz="2200" dirty="0" smtClean="0">
                <a:latin typeface="Times New Roman" panose="02020603050405020304" pitchFamily="18" charset="0"/>
                <a:cs typeface="Times New Roman" panose="02020603050405020304" pitchFamily="18" charset="0"/>
              </a:rPr>
              <a:t>Isaiah of Jerusalem</a:t>
            </a:r>
          </a:p>
          <a:p>
            <a:r>
              <a:rPr lang="en-US" sz="2200" dirty="0" smtClean="0">
                <a:latin typeface="Times New Roman" panose="02020603050405020304" pitchFamily="18" charset="0"/>
                <a:cs typeface="Times New Roman" panose="02020603050405020304" pitchFamily="18" charset="0"/>
              </a:rPr>
              <a:t>Isaiah and the Historian</a:t>
            </a:r>
          </a:p>
          <a:p>
            <a:r>
              <a:rPr lang="en-US" sz="2200" dirty="0" smtClean="0">
                <a:latin typeface="Times New Roman" panose="02020603050405020304" pitchFamily="18" charset="0"/>
                <a:cs typeface="Times New Roman" panose="02020603050405020304" pitchFamily="18" charset="0"/>
              </a:rPr>
              <a:t>The Message of Isaiah</a:t>
            </a:r>
          </a:p>
          <a:p>
            <a:r>
              <a:rPr lang="en-US" sz="2200" dirty="0" smtClean="0">
                <a:latin typeface="Times New Roman" panose="02020603050405020304" pitchFamily="18" charset="0"/>
                <a:cs typeface="Times New Roman" panose="02020603050405020304" pitchFamily="18" charset="0"/>
              </a:rPr>
              <a:t>Isaiah and the Royal Traditions of Jerusalem</a:t>
            </a:r>
          </a:p>
          <a:p>
            <a:r>
              <a:rPr lang="en-US" sz="2200" dirty="0" smtClean="0">
                <a:latin typeface="Times New Roman" panose="02020603050405020304" pitchFamily="18" charset="0"/>
                <a:cs typeface="Times New Roman" panose="02020603050405020304" pitchFamily="18" charset="0"/>
              </a:rPr>
              <a:t>Micah of </a:t>
            </a:r>
            <a:r>
              <a:rPr lang="en-US" sz="2200" dirty="0" err="1" smtClean="0">
                <a:latin typeface="Times New Roman" panose="02020603050405020304" pitchFamily="18" charset="0"/>
                <a:cs typeface="Times New Roman" panose="02020603050405020304" pitchFamily="18" charset="0"/>
              </a:rPr>
              <a:t>Moresheth</a:t>
            </a:r>
            <a:endParaRPr lang="en-US" sz="2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669" y="2381709"/>
            <a:ext cx="2344847" cy="3126462"/>
          </a:xfrm>
          <a:prstGeom prst="rect">
            <a:avLst/>
          </a:prstGeom>
        </p:spPr>
      </p:pic>
    </p:spTree>
    <p:extLst>
      <p:ext uri="{BB962C8B-B14F-4D97-AF65-F5344CB8AC3E}">
        <p14:creationId xmlns:p14="http://schemas.microsoft.com/office/powerpoint/2010/main" val="2462147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534400" cy="1111664"/>
          </a:xfrm>
        </p:spPr>
        <p:txBody>
          <a:bodyPr>
            <a:normAutofit fontScale="90000"/>
          </a:bodyPr>
          <a:lstStyle/>
          <a:p>
            <a:r>
              <a:rPr lang="en-US" dirty="0" smtClean="0"/>
              <a:t>Chapter 16: </a:t>
            </a:r>
            <a:r>
              <a:rPr lang="en-US" sz="4900" dirty="0" smtClean="0"/>
              <a:t>The Great Prophets of the Eight Century</a:t>
            </a:r>
            <a:endParaRPr lang="en-US" sz="4900" dirty="0"/>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652" t="4409"/>
          <a:stretch/>
        </p:blipFill>
        <p:spPr>
          <a:xfrm>
            <a:off x="1447800" y="1676400"/>
            <a:ext cx="6433764" cy="4984170"/>
          </a:xfrm>
        </p:spPr>
      </p:pic>
      <p:sp>
        <p:nvSpPr>
          <p:cNvPr id="4" name="Slide Number Placeholder 3"/>
          <p:cNvSpPr>
            <a:spLocks noGrp="1"/>
          </p:cNvSpPr>
          <p:nvPr>
            <p:ph type="sldNum" sz="quarter" idx="12"/>
          </p:nvPr>
        </p:nvSpPr>
        <p:spPr/>
        <p:txBody>
          <a:bodyPr/>
          <a:lstStyle/>
          <a:p>
            <a:fld id="{907FA729-E57F-4612-A45D-F9B66B2173E3}" type="slidenum">
              <a:rPr lang="en-US" smtClean="0"/>
              <a:t>25</a:t>
            </a:fld>
            <a:endParaRPr lang="en-US"/>
          </a:p>
        </p:txBody>
      </p:sp>
    </p:spTree>
    <p:extLst>
      <p:ext uri="{BB962C8B-B14F-4D97-AF65-F5344CB8AC3E}">
        <p14:creationId xmlns:p14="http://schemas.microsoft.com/office/powerpoint/2010/main" val="201101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534400" cy="1111664"/>
          </a:xfrm>
        </p:spPr>
        <p:txBody>
          <a:bodyPr>
            <a:normAutofit fontScale="90000"/>
          </a:bodyPr>
          <a:lstStyle/>
          <a:p>
            <a:r>
              <a:rPr lang="en-US" dirty="0" smtClean="0"/>
              <a:t>Chapter 16: </a:t>
            </a:r>
            <a:r>
              <a:rPr lang="en-US" sz="4900" dirty="0" smtClean="0"/>
              <a:t>The Great Prophets of the Eight Century</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26</a:t>
            </a:fld>
            <a:endParaRPr lang="en-US"/>
          </a:p>
        </p:txBody>
      </p:sp>
      <p:sp>
        <p:nvSpPr>
          <p:cNvPr id="5" name="Rectangle 4"/>
          <p:cNvSpPr/>
          <p:nvPr/>
        </p:nvSpPr>
        <p:spPr>
          <a:xfrm>
            <a:off x="457200" y="1640113"/>
            <a:ext cx="6705600"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altLang="en-US" sz="2400" b="1" u="sng" dirty="0" smtClean="0">
                <a:latin typeface="Times New Roman" panose="02020603050405020304" pitchFamily="18" charset="0"/>
                <a:cs typeface="Times New Roman" panose="02020603050405020304" pitchFamily="18" charset="0"/>
              </a:rPr>
              <a:t>Most Notable Kings of Assyria 883-628 B.C.</a:t>
            </a:r>
            <a:r>
              <a:rPr lang="en-US" altLang="en-US" u="sng" dirty="0" smtClean="0">
                <a:latin typeface="Times New Roman" panose="02020603050405020304" pitchFamily="18" charset="0"/>
                <a:cs typeface="Times New Roman" panose="02020603050405020304" pitchFamily="18" charset="0"/>
              </a:rPr>
              <a:t> </a:t>
            </a:r>
          </a:p>
          <a:p>
            <a:pPr marL="285750" indent="-285750" algn="ctr">
              <a:buClr>
                <a:srgbClr val="7030A0"/>
              </a:buClr>
              <a:buFont typeface="Courier New" panose="02070309020205020404" pitchFamily="49" charset="0"/>
              <a:buChar char="o"/>
            </a:pPr>
            <a:r>
              <a:rPr lang="en-US" altLang="en-US" dirty="0" err="1" smtClean="0">
                <a:latin typeface="Times New Roman" panose="02020603050405020304" pitchFamily="18" charset="0"/>
                <a:cs typeface="Times New Roman" panose="02020603050405020304" pitchFamily="18" charset="0"/>
              </a:rPr>
              <a:t>Assurnasirpal</a:t>
            </a:r>
            <a:r>
              <a:rPr lang="en-US" altLang="en-US" dirty="0" smtClean="0">
                <a:latin typeface="Times New Roman" panose="02020603050405020304" pitchFamily="18" charset="0"/>
                <a:cs typeface="Times New Roman" panose="02020603050405020304" pitchFamily="18" charset="0"/>
              </a:rPr>
              <a:t> II 			883-859</a:t>
            </a:r>
          </a:p>
          <a:p>
            <a:pPr marL="285750" indent="-285750" algn="ctr">
              <a:buClr>
                <a:srgbClr val="7030A0"/>
              </a:buClr>
              <a:buFont typeface="Courier New" panose="02070309020205020404" pitchFamily="49" charset="0"/>
              <a:buChar char="o"/>
            </a:pPr>
            <a:r>
              <a:rPr lang="en-US" altLang="en-US" dirty="0" err="1" smtClean="0">
                <a:latin typeface="Times New Roman" panose="02020603050405020304" pitchFamily="18" charset="0"/>
                <a:cs typeface="Times New Roman" panose="02020603050405020304" pitchFamily="18" charset="0"/>
              </a:rPr>
              <a:t>Shalmaneser</a:t>
            </a:r>
            <a:r>
              <a:rPr lang="en-US" altLang="en-US" dirty="0" smtClean="0">
                <a:latin typeface="Times New Roman" panose="02020603050405020304" pitchFamily="18" charset="0"/>
                <a:cs typeface="Times New Roman" panose="02020603050405020304" pitchFamily="18" charset="0"/>
              </a:rPr>
              <a:t>  III			858-824</a:t>
            </a:r>
          </a:p>
          <a:p>
            <a:pPr marL="285750" indent="-285750" algn="ctr">
              <a:buClr>
                <a:srgbClr val="7030A0"/>
              </a:buClr>
              <a:buFont typeface="Courier New" panose="02070309020205020404" pitchFamily="49" charset="0"/>
              <a:buChar char="o"/>
            </a:pPr>
            <a:r>
              <a:rPr lang="en-US" altLang="en-US" dirty="0" err="1" smtClean="0">
                <a:latin typeface="Times New Roman" panose="02020603050405020304" pitchFamily="18" charset="0"/>
                <a:cs typeface="Times New Roman" panose="02020603050405020304" pitchFamily="18" charset="0"/>
              </a:rPr>
              <a:t>Shamsi-Adad</a:t>
            </a:r>
            <a:r>
              <a:rPr lang="en-US" altLang="en-US" dirty="0" smtClean="0">
                <a:latin typeface="Times New Roman" panose="02020603050405020304" pitchFamily="18" charset="0"/>
                <a:cs typeface="Times New Roman" panose="02020603050405020304" pitchFamily="18" charset="0"/>
              </a:rPr>
              <a:t> V			823-811</a:t>
            </a:r>
          </a:p>
          <a:p>
            <a:pPr marL="285750" indent="-285750" algn="ctr">
              <a:buClr>
                <a:srgbClr val="7030A0"/>
              </a:buClr>
              <a:buFont typeface="Courier New" panose="02070309020205020404" pitchFamily="49" charset="0"/>
              <a:buChar char="o"/>
            </a:pPr>
            <a:r>
              <a:rPr lang="en-US" altLang="en-US" dirty="0" err="1" smtClean="0">
                <a:latin typeface="Times New Roman" panose="02020603050405020304" pitchFamily="18" charset="0"/>
                <a:cs typeface="Times New Roman" panose="02020603050405020304" pitchFamily="18" charset="0"/>
              </a:rPr>
              <a:t>Adad-Nirari</a:t>
            </a:r>
            <a:r>
              <a:rPr lang="en-US" altLang="en-US" dirty="0" smtClean="0">
                <a:latin typeface="Times New Roman" panose="02020603050405020304" pitchFamily="18" charset="0"/>
                <a:cs typeface="Times New Roman" panose="02020603050405020304" pitchFamily="18" charset="0"/>
              </a:rPr>
              <a:t> III			810-783</a:t>
            </a:r>
            <a:endParaRPr lang="en-US" altLang="en-US" dirty="0">
              <a:latin typeface="Times New Roman" panose="02020603050405020304" pitchFamily="18" charset="0"/>
              <a:cs typeface="Times New Roman" panose="02020603050405020304" pitchFamily="18" charset="0"/>
            </a:endParaRPr>
          </a:p>
          <a:p>
            <a:pPr marL="285750" indent="-285750" algn="ctr">
              <a:buClr>
                <a:srgbClr val="7030A0"/>
              </a:buClr>
              <a:buFont typeface="Courier New" panose="02070309020205020404" pitchFamily="49" charset="0"/>
              <a:buChar char="o"/>
            </a:pPr>
            <a:endParaRPr lang="en-US" altLang="en-US" dirty="0">
              <a:latin typeface="Times New Roman" panose="02020603050405020304" pitchFamily="18" charset="0"/>
              <a:cs typeface="Times New Roman" panose="02020603050405020304" pitchFamily="18" charset="0"/>
            </a:endParaRPr>
          </a:p>
          <a:p>
            <a:pPr marL="285750" indent="-285750" algn="ctr">
              <a:buClr>
                <a:srgbClr val="7030A0"/>
              </a:buClr>
              <a:buFont typeface="Courier New" panose="02070309020205020404" pitchFamily="49" charset="0"/>
              <a:buChar char="o"/>
            </a:pPr>
            <a:r>
              <a:rPr lang="en-US" altLang="en-US" dirty="0" err="1">
                <a:latin typeface="Times New Roman" panose="02020603050405020304" pitchFamily="18" charset="0"/>
                <a:cs typeface="Times New Roman" panose="02020603050405020304" pitchFamily="18" charset="0"/>
              </a:rPr>
              <a:t>Shalmaneser</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IV			782-773</a:t>
            </a:r>
            <a:endParaRPr lang="en-US" altLang="en-US" dirty="0">
              <a:latin typeface="Times New Roman" panose="02020603050405020304" pitchFamily="18" charset="0"/>
              <a:cs typeface="Times New Roman" panose="02020603050405020304" pitchFamily="18" charset="0"/>
            </a:endParaRPr>
          </a:p>
          <a:p>
            <a:pPr marL="285750" indent="-285750" algn="ctr">
              <a:buClr>
                <a:srgbClr val="7030A0"/>
              </a:buClr>
              <a:buFont typeface="Courier New" panose="02070309020205020404" pitchFamily="49" charset="0"/>
              <a:buChar char="o"/>
            </a:pPr>
            <a:r>
              <a:rPr lang="en-US" altLang="en-US" dirty="0" err="1" smtClean="0">
                <a:latin typeface="Times New Roman" panose="02020603050405020304" pitchFamily="18" charset="0"/>
                <a:cs typeface="Times New Roman" panose="02020603050405020304" pitchFamily="18" charset="0"/>
              </a:rPr>
              <a:t>Assur</a:t>
            </a:r>
            <a:r>
              <a:rPr lang="en-US" altLang="en-US" dirty="0" smtClean="0">
                <a:latin typeface="Times New Roman" panose="02020603050405020304" pitchFamily="18" charset="0"/>
                <a:cs typeface="Times New Roman" panose="02020603050405020304" pitchFamily="18" charset="0"/>
              </a:rPr>
              <a:t>-Dan III 			772-755</a:t>
            </a:r>
          </a:p>
          <a:p>
            <a:pPr marL="285750" indent="-285750" algn="ctr">
              <a:buClr>
                <a:srgbClr val="7030A0"/>
              </a:buClr>
              <a:buFont typeface="Courier New" panose="02070309020205020404" pitchFamily="49" charset="0"/>
              <a:buChar char="o"/>
            </a:pPr>
            <a:r>
              <a:rPr lang="en-US" altLang="en-US" dirty="0" err="1" smtClean="0">
                <a:latin typeface="Times New Roman" panose="02020603050405020304" pitchFamily="18" charset="0"/>
                <a:cs typeface="Times New Roman" panose="02020603050405020304" pitchFamily="18" charset="0"/>
              </a:rPr>
              <a:t>Assur-Nirari</a:t>
            </a:r>
            <a:r>
              <a:rPr lang="en-US" altLang="en-US" dirty="0" smtClean="0">
                <a:latin typeface="Times New Roman" panose="02020603050405020304" pitchFamily="18" charset="0"/>
                <a:cs typeface="Times New Roman" panose="02020603050405020304" pitchFamily="18" charset="0"/>
              </a:rPr>
              <a:t> V			</a:t>
            </a:r>
            <a:r>
              <a:rPr lang="en-US" altLang="en-US" dirty="0" smtClean="0">
                <a:latin typeface="Times New Roman" panose="02020603050405020304" pitchFamily="18" charset="0"/>
                <a:cs typeface="Times New Roman" panose="02020603050405020304" pitchFamily="18" charset="0"/>
              </a:rPr>
              <a:t>754-745</a:t>
            </a:r>
            <a:endParaRPr lang="en-US" altLang="en-US" dirty="0" smtClean="0">
              <a:latin typeface="Times New Roman" panose="02020603050405020304" pitchFamily="18" charset="0"/>
              <a:cs typeface="Times New Roman" panose="02020603050405020304" pitchFamily="18" charset="0"/>
            </a:endParaRPr>
          </a:p>
        </p:txBody>
      </p:sp>
      <p:sp>
        <p:nvSpPr>
          <p:cNvPr id="3" name="Rectangle 2"/>
          <p:cNvSpPr/>
          <p:nvPr/>
        </p:nvSpPr>
        <p:spPr>
          <a:xfrm>
            <a:off x="990600" y="4513269"/>
            <a:ext cx="6705599" cy="203132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lvl="0" indent="-285750" algn="ctr">
              <a:buClr>
                <a:srgbClr val="7030A0"/>
              </a:buClr>
              <a:buFont typeface="Courier New" panose="02070309020205020404" pitchFamily="49" charset="0"/>
              <a:buChar char="o"/>
            </a:pPr>
            <a:r>
              <a:rPr lang="en-US" altLang="en-US" dirty="0" err="1">
                <a:solidFill>
                  <a:prstClr val="black"/>
                </a:solidFill>
                <a:latin typeface="Times New Roman" panose="02020603050405020304" pitchFamily="18" charset="0"/>
                <a:cs typeface="Times New Roman" panose="02020603050405020304" pitchFamily="18" charset="0"/>
              </a:rPr>
              <a:t>Tiglath-Pileser</a:t>
            </a:r>
            <a:r>
              <a:rPr lang="en-US" altLang="en-US" dirty="0">
                <a:solidFill>
                  <a:prstClr val="black"/>
                </a:solidFill>
                <a:latin typeface="Times New Roman" panose="02020603050405020304" pitchFamily="18" charset="0"/>
                <a:cs typeface="Times New Roman" panose="02020603050405020304" pitchFamily="18" charset="0"/>
              </a:rPr>
              <a:t> III		744-727</a:t>
            </a:r>
          </a:p>
          <a:p>
            <a:pPr marL="285750" lvl="0" indent="-285750" algn="ctr">
              <a:buClr>
                <a:srgbClr val="7030A0"/>
              </a:buClr>
              <a:buFont typeface="Courier New" panose="02070309020205020404" pitchFamily="49" charset="0"/>
              <a:buChar char="o"/>
            </a:pPr>
            <a:r>
              <a:rPr lang="en-US" altLang="en-US" dirty="0" err="1">
                <a:solidFill>
                  <a:prstClr val="black"/>
                </a:solidFill>
                <a:latin typeface="Times New Roman" panose="02020603050405020304" pitchFamily="18" charset="0"/>
                <a:cs typeface="Times New Roman" panose="02020603050405020304" pitchFamily="18" charset="0"/>
              </a:rPr>
              <a:t>Shalmaneser</a:t>
            </a:r>
            <a:r>
              <a:rPr lang="en-US" altLang="en-US" dirty="0">
                <a:solidFill>
                  <a:prstClr val="black"/>
                </a:solidFill>
                <a:latin typeface="Times New Roman" panose="02020603050405020304" pitchFamily="18" charset="0"/>
                <a:cs typeface="Times New Roman" panose="02020603050405020304" pitchFamily="18" charset="0"/>
              </a:rPr>
              <a:t> V			726-722</a:t>
            </a:r>
          </a:p>
          <a:p>
            <a:pPr marL="285750" lvl="0" indent="-285750" algn="ctr">
              <a:buClr>
                <a:srgbClr val="7030A0"/>
              </a:buClr>
              <a:buFont typeface="Courier New" panose="02070309020205020404" pitchFamily="49" charset="0"/>
              <a:buChar char="o"/>
            </a:pPr>
            <a:endParaRPr lang="en-US" altLang="en-US" dirty="0">
              <a:solidFill>
                <a:prstClr val="black"/>
              </a:solidFill>
              <a:latin typeface="Times New Roman" panose="02020603050405020304" pitchFamily="18" charset="0"/>
              <a:cs typeface="Times New Roman" panose="02020603050405020304" pitchFamily="18" charset="0"/>
            </a:endParaRPr>
          </a:p>
          <a:p>
            <a:pPr marL="285750" lvl="0" indent="-285750" algn="ctr">
              <a:buClr>
                <a:srgbClr val="7030A0"/>
              </a:buClr>
              <a:buFont typeface="Courier New" panose="02070309020205020404" pitchFamily="49" charset="0"/>
              <a:buChar char="o"/>
            </a:pPr>
            <a:r>
              <a:rPr lang="en-US" altLang="en-US" dirty="0">
                <a:solidFill>
                  <a:prstClr val="black"/>
                </a:solidFill>
                <a:latin typeface="Times New Roman" panose="02020603050405020304" pitchFamily="18" charset="0"/>
                <a:cs typeface="Times New Roman" panose="02020603050405020304" pitchFamily="18" charset="0"/>
              </a:rPr>
              <a:t>Sargon II			721-705</a:t>
            </a:r>
          </a:p>
          <a:p>
            <a:pPr marL="285750" lvl="0" indent="-285750" algn="r">
              <a:buClr>
                <a:srgbClr val="7030A0"/>
              </a:buClr>
              <a:buFont typeface="Courier New" panose="02070309020205020404" pitchFamily="49" charset="0"/>
              <a:buChar char="o"/>
            </a:pPr>
            <a:r>
              <a:rPr lang="en-US" altLang="en-US" dirty="0">
                <a:solidFill>
                  <a:prstClr val="black"/>
                </a:solidFill>
                <a:latin typeface="Times New Roman" panose="02020603050405020304" pitchFamily="18" charset="0"/>
                <a:cs typeface="Times New Roman" panose="02020603050405020304" pitchFamily="18" charset="0"/>
              </a:rPr>
              <a:t>Sennacherib			704-681		</a:t>
            </a:r>
          </a:p>
          <a:p>
            <a:pPr marL="285750" lvl="0" indent="-285750" algn="ctr">
              <a:buClr>
                <a:srgbClr val="7030A0"/>
              </a:buClr>
              <a:buFont typeface="Courier New" panose="02070309020205020404" pitchFamily="49" charset="0"/>
              <a:buChar char="o"/>
            </a:pPr>
            <a:r>
              <a:rPr lang="en-US" altLang="en-US" dirty="0">
                <a:solidFill>
                  <a:prstClr val="black"/>
                </a:solidFill>
                <a:latin typeface="Times New Roman" panose="02020603050405020304" pitchFamily="18" charset="0"/>
                <a:cs typeface="Times New Roman" panose="02020603050405020304" pitchFamily="18" charset="0"/>
              </a:rPr>
              <a:t>Esarhaddon 			680-669</a:t>
            </a:r>
          </a:p>
          <a:p>
            <a:pPr marL="285750" lvl="0" indent="-285750" algn="ctr">
              <a:buClr>
                <a:srgbClr val="7030A0"/>
              </a:buClr>
              <a:buFont typeface="Courier New" panose="02070309020205020404" pitchFamily="49" charset="0"/>
              <a:buChar char="o"/>
            </a:pPr>
            <a:r>
              <a:rPr lang="en-US" altLang="en-US" dirty="0">
                <a:solidFill>
                  <a:prstClr val="black"/>
                </a:solidFill>
                <a:latin typeface="Times New Roman" panose="02020603050405020304" pitchFamily="18" charset="0"/>
                <a:cs typeface="Times New Roman" panose="02020603050405020304" pitchFamily="18" charset="0"/>
              </a:rPr>
              <a:t>Ashurbanipal			668-628</a:t>
            </a:r>
            <a:endParaRPr lang="en-US" alt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059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7FA729-E57F-4612-A45D-F9B66B2173E3}" type="slidenum">
              <a:rPr lang="en-US" smtClean="0"/>
              <a:t>27</a:t>
            </a:fld>
            <a:endParaRPr lang="en-US"/>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97800" y="-801973"/>
            <a:ext cx="5357963" cy="8333509"/>
          </a:xfrm>
          <a:prstGeom prst="rect">
            <a:avLst/>
          </a:prstGeom>
        </p:spPr>
      </p:pic>
    </p:spTree>
    <p:extLst>
      <p:ext uri="{BB962C8B-B14F-4D97-AF65-F5344CB8AC3E}">
        <p14:creationId xmlns:p14="http://schemas.microsoft.com/office/powerpoint/2010/main" val="482245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534400" cy="1111664"/>
          </a:xfrm>
        </p:spPr>
        <p:txBody>
          <a:bodyPr>
            <a:normAutofit fontScale="90000"/>
          </a:bodyPr>
          <a:lstStyle/>
          <a:p>
            <a:r>
              <a:rPr lang="en-US" dirty="0" smtClean="0"/>
              <a:t>Chapter 16: </a:t>
            </a:r>
            <a:r>
              <a:rPr lang="en-US" sz="4900" dirty="0" smtClean="0"/>
              <a:t>The Great Prophets of the Eight Century</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28</a:t>
            </a:fld>
            <a:endParaRPr lang="en-US"/>
          </a:p>
        </p:txBody>
      </p:sp>
      <p:sp>
        <p:nvSpPr>
          <p:cNvPr id="3" name="Rectangle 2"/>
          <p:cNvSpPr/>
          <p:nvPr/>
        </p:nvSpPr>
        <p:spPr>
          <a:xfrm>
            <a:off x="210455" y="1676400"/>
            <a:ext cx="8476343"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dirty="0">
                <a:latin typeface="Times New Roman" pitchFamily="18" charset="0"/>
                <a:cs typeface="Times New Roman" pitchFamily="18" charset="0"/>
              </a:rPr>
              <a:t>Amos</a:t>
            </a:r>
            <a:r>
              <a:rPr lang="en-US" sz="2000" dirty="0">
                <a:latin typeface="Times New Roman" pitchFamily="18" charset="0"/>
                <a:cs typeface="Times New Roman" pitchFamily="18" charset="0"/>
              </a:rPr>
              <a:t> - He warned Israel of its coming judgment. Israel rejects God's warning. </a:t>
            </a:r>
            <a:endParaRPr lang="en-US" sz="2000" dirty="0" smtClean="0">
              <a:latin typeface="Times New Roman" pitchFamily="18" charset="0"/>
              <a:cs typeface="Times New Roman" pitchFamily="18" charset="0"/>
            </a:endParaRPr>
          </a:p>
          <a:p>
            <a:pPr marL="342900" indent="-342900">
              <a:buFont typeface="Arial" panose="020B0604020202020204" pitchFamily="34" charset="0"/>
              <a:buChar char="•"/>
            </a:pPr>
            <a:r>
              <a:rPr lang="en-US" sz="2000" dirty="0" smtClean="0">
                <a:latin typeface="Times New Roman" pitchFamily="18" charset="0"/>
                <a:cs typeface="Times New Roman" pitchFamily="18" charset="0"/>
              </a:rPr>
              <a:t>Called the Prophet of God’s Justice </a:t>
            </a:r>
            <a:endParaRPr lang="en-US" sz="2000" dirty="0">
              <a:latin typeface="Times New Roman" pitchFamily="18" charset="0"/>
              <a:cs typeface="Times New Roman" pitchFamily="18" charset="0"/>
            </a:endParaRPr>
          </a:p>
        </p:txBody>
      </p:sp>
      <p:sp>
        <p:nvSpPr>
          <p:cNvPr id="6" name="Rectangle 5"/>
          <p:cNvSpPr/>
          <p:nvPr/>
        </p:nvSpPr>
        <p:spPr>
          <a:xfrm>
            <a:off x="396418" y="4180282"/>
            <a:ext cx="8104415" cy="10156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b="1" dirty="0">
                <a:latin typeface="Times New Roman" pitchFamily="18" charset="0"/>
                <a:cs typeface="Times New Roman" pitchFamily="18" charset="0"/>
              </a:rPr>
              <a:t>Isaiah </a:t>
            </a:r>
            <a:r>
              <a:rPr lang="en-US" sz="2000" dirty="0">
                <a:latin typeface="Times New Roman" pitchFamily="18" charset="0"/>
                <a:cs typeface="Times New Roman" pitchFamily="18" charset="0"/>
              </a:rPr>
              <a:t>- Looks at the sin of Judah and proclaims God's judgment. </a:t>
            </a:r>
            <a:r>
              <a:rPr lang="en-US" sz="2000" dirty="0" smtClean="0">
                <a:latin typeface="Times New Roman" pitchFamily="18" charset="0"/>
                <a:cs typeface="Times New Roman" pitchFamily="18" charset="0"/>
              </a:rPr>
              <a:t> Hezekiah</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Coming </a:t>
            </a:r>
            <a:r>
              <a:rPr lang="en-US" sz="2000" dirty="0">
                <a:latin typeface="Times New Roman" pitchFamily="18" charset="0"/>
                <a:cs typeface="Times New Roman" pitchFamily="18" charset="0"/>
              </a:rPr>
              <a:t>restoration and blessing</a:t>
            </a:r>
            <a:r>
              <a:rPr lang="en-US" sz="2000" dirty="0" smtClean="0">
                <a:latin typeface="Times New Roman" pitchFamily="18" charset="0"/>
                <a:cs typeface="Times New Roman" pitchFamily="18" charset="0"/>
              </a:rPr>
              <a:t>.</a:t>
            </a:r>
          </a:p>
          <a:p>
            <a:pPr marL="342900" indent="-342900">
              <a:buFont typeface="Arial" panose="020B0604020202020204" pitchFamily="34" charset="0"/>
              <a:buChar char="•"/>
            </a:pPr>
            <a:r>
              <a:rPr lang="en-US" sz="2000" dirty="0" smtClean="0">
                <a:latin typeface="Times New Roman" pitchFamily="18" charset="0"/>
                <a:cs typeface="Times New Roman" pitchFamily="18" charset="0"/>
              </a:rPr>
              <a:t>Prophet of  Compassion </a:t>
            </a:r>
            <a:endParaRPr lang="en-US" sz="2000" dirty="0">
              <a:latin typeface="Times New Roman" pitchFamily="18" charset="0"/>
              <a:cs typeface="Times New Roman" pitchFamily="18" charset="0"/>
            </a:endParaRPr>
          </a:p>
        </p:txBody>
      </p:sp>
      <p:sp>
        <p:nvSpPr>
          <p:cNvPr id="7" name="Rectangle 6"/>
          <p:cNvSpPr/>
          <p:nvPr/>
        </p:nvSpPr>
        <p:spPr>
          <a:xfrm>
            <a:off x="745669" y="2590800"/>
            <a:ext cx="762000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latin typeface="Times New Roman" pitchFamily="18" charset="0"/>
                <a:cs typeface="Times New Roman" pitchFamily="18" charset="0"/>
              </a:rPr>
              <a:t>Hosea</a:t>
            </a:r>
            <a:r>
              <a:rPr lang="en-US" sz="2000" dirty="0">
                <a:latin typeface="Times New Roman" pitchFamily="18" charset="0"/>
                <a:cs typeface="Times New Roman" pitchFamily="18" charset="0"/>
              </a:rPr>
              <a:t> - Story of Hosea and his unfaithful wife, Gomer.  Represents God's love and faithfulness and Israel's spiritual adultery.  Israel will be judged and restored. </a:t>
            </a:r>
            <a:endParaRPr lang="en-US" sz="2000" dirty="0" smtClean="0">
              <a:latin typeface="Times New Roman" pitchFamily="18" charset="0"/>
              <a:cs typeface="Times New Roman" pitchFamily="18" charset="0"/>
            </a:endParaRPr>
          </a:p>
          <a:p>
            <a:pPr marL="342900" indent="-342900">
              <a:buFont typeface="Arial" panose="020B0604020202020204" pitchFamily="34" charset="0"/>
              <a:buChar char="•"/>
            </a:pPr>
            <a:r>
              <a:rPr lang="en-US" sz="2000" dirty="0" smtClean="0">
                <a:latin typeface="Times New Roman" pitchFamily="18" charset="0"/>
                <a:cs typeface="Times New Roman" pitchFamily="18" charset="0"/>
              </a:rPr>
              <a:t>Prophet of God Judgment </a:t>
            </a:r>
            <a:endParaRPr lang="en-US" sz="2000" dirty="0">
              <a:latin typeface="Times New Roman" pitchFamily="18" charset="0"/>
              <a:cs typeface="Times New Roman" pitchFamily="18" charset="0"/>
            </a:endParaRPr>
          </a:p>
        </p:txBody>
      </p:sp>
      <p:sp>
        <p:nvSpPr>
          <p:cNvPr id="8" name="Rectangle 7"/>
          <p:cNvSpPr/>
          <p:nvPr/>
        </p:nvSpPr>
        <p:spPr>
          <a:xfrm>
            <a:off x="609600" y="5410200"/>
            <a:ext cx="8229600"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b="1" dirty="0">
                <a:latin typeface="Times New Roman" pitchFamily="18" charset="0"/>
                <a:cs typeface="Times New Roman" pitchFamily="18" charset="0"/>
              </a:rPr>
              <a:t>Micah</a:t>
            </a:r>
            <a:r>
              <a:rPr lang="en-US" sz="2000" dirty="0">
                <a:latin typeface="Times New Roman" pitchFamily="18" charset="0"/>
                <a:cs typeface="Times New Roman" pitchFamily="18" charset="0"/>
              </a:rPr>
              <a:t> - Description of the complete moral decay in all levels of Israel.  God will judge but will forgive and restore. </a:t>
            </a:r>
            <a:endParaRPr lang="en-US" sz="2000" dirty="0" smtClean="0">
              <a:latin typeface="Times New Roman" pitchFamily="18" charset="0"/>
              <a:cs typeface="Times New Roman" pitchFamily="18" charset="0"/>
            </a:endParaRPr>
          </a:p>
          <a:p>
            <a:pPr marL="342900" indent="-342900">
              <a:buFont typeface="Arial" panose="020B0604020202020204" pitchFamily="34" charset="0"/>
              <a:buChar char="•"/>
            </a:pPr>
            <a:r>
              <a:rPr lang="en-US" sz="2000" dirty="0" smtClean="0">
                <a:latin typeface="Times New Roman" pitchFamily="18" charset="0"/>
                <a:cs typeface="Times New Roman" pitchFamily="18" charset="0"/>
              </a:rPr>
              <a:t>Prophet of Personal Responsibility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18959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28600"/>
            <a:ext cx="8686800" cy="1111664"/>
          </a:xfrm>
        </p:spPr>
        <p:txBody>
          <a:bodyPr>
            <a:normAutofit fontScale="90000"/>
          </a:bodyPr>
          <a:lstStyle/>
          <a:p>
            <a:r>
              <a:rPr lang="en-US" dirty="0" smtClean="0"/>
              <a:t>Chapter 17: </a:t>
            </a:r>
            <a:r>
              <a:rPr lang="en-US" sz="4900" dirty="0" smtClean="0"/>
              <a:t>The Last Days of the Kingdom of Judah</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29</a:t>
            </a:fld>
            <a:endParaRPr lang="en-US"/>
          </a:p>
        </p:txBody>
      </p:sp>
      <p:sp>
        <p:nvSpPr>
          <p:cNvPr id="5" name="TextBox 4"/>
          <p:cNvSpPr txBox="1"/>
          <p:nvPr/>
        </p:nvSpPr>
        <p:spPr>
          <a:xfrm>
            <a:off x="609600" y="1905000"/>
            <a:ext cx="7848600" cy="3816429"/>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The First Half of the Seventh Century</a:t>
            </a:r>
          </a:p>
          <a:p>
            <a:r>
              <a:rPr lang="en-US" sz="2200" dirty="0" smtClean="0">
                <a:latin typeface="Times New Roman" panose="02020603050405020304" pitchFamily="18" charset="0"/>
                <a:cs typeface="Times New Roman" panose="02020603050405020304" pitchFamily="18" charset="0"/>
              </a:rPr>
              <a:t>The Book of Zephaniah</a:t>
            </a:r>
          </a:p>
          <a:p>
            <a:r>
              <a:rPr lang="en-US" sz="2200" dirty="0" smtClean="0">
                <a:latin typeface="Times New Roman" panose="02020603050405020304" pitchFamily="18" charset="0"/>
                <a:cs typeface="Times New Roman" panose="02020603050405020304" pitchFamily="18" charset="0"/>
              </a:rPr>
              <a:t>King Josiah’s Reform</a:t>
            </a:r>
          </a:p>
          <a:p>
            <a:r>
              <a:rPr lang="en-US" sz="2200" dirty="0" smtClean="0">
                <a:latin typeface="Times New Roman" panose="02020603050405020304" pitchFamily="18" charset="0"/>
                <a:cs typeface="Times New Roman" panose="02020603050405020304" pitchFamily="18" charset="0"/>
              </a:rPr>
              <a:t>Josiah’s Political Gains</a:t>
            </a:r>
          </a:p>
          <a:p>
            <a:r>
              <a:rPr lang="en-US" sz="2200" dirty="0" smtClean="0">
                <a:latin typeface="Times New Roman" panose="02020603050405020304" pitchFamily="18" charset="0"/>
                <a:cs typeface="Times New Roman" panose="02020603050405020304" pitchFamily="18" charset="0"/>
              </a:rPr>
              <a:t>The Book of Deuteronomy</a:t>
            </a:r>
          </a:p>
          <a:p>
            <a:r>
              <a:rPr lang="en-US" sz="2200" dirty="0" smtClean="0">
                <a:latin typeface="Times New Roman" panose="02020603050405020304" pitchFamily="18" charset="0"/>
                <a:cs typeface="Times New Roman" panose="02020603050405020304" pitchFamily="18" charset="0"/>
              </a:rPr>
              <a:t>Deuteronomy and the Covenant</a:t>
            </a:r>
          </a:p>
          <a:p>
            <a:r>
              <a:rPr lang="en-US" sz="2200" dirty="0" smtClean="0">
                <a:latin typeface="Times New Roman" panose="02020603050405020304" pitchFamily="18" charset="0"/>
                <a:cs typeface="Times New Roman" panose="02020603050405020304" pitchFamily="18" charset="0"/>
              </a:rPr>
              <a:t>The Place of Worship in the Land</a:t>
            </a:r>
          </a:p>
          <a:p>
            <a:r>
              <a:rPr lang="en-US" sz="2200" dirty="0" smtClean="0">
                <a:latin typeface="Times New Roman" panose="02020603050405020304" pitchFamily="18" charset="0"/>
                <a:cs typeface="Times New Roman" panose="02020603050405020304" pitchFamily="18" charset="0"/>
              </a:rPr>
              <a:t>Who Wrote Deuteronomy?</a:t>
            </a:r>
          </a:p>
          <a:p>
            <a:r>
              <a:rPr lang="en-US" sz="2200" dirty="0" smtClean="0">
                <a:latin typeface="Times New Roman" panose="02020603050405020304" pitchFamily="18" charset="0"/>
                <a:cs typeface="Times New Roman" panose="02020603050405020304" pitchFamily="18" charset="0"/>
              </a:rPr>
              <a:t>The Results of Josiah’s Reform</a:t>
            </a:r>
          </a:p>
          <a:p>
            <a:r>
              <a:rPr lang="en-US" sz="2200" dirty="0" smtClean="0">
                <a:latin typeface="Times New Roman" panose="02020603050405020304" pitchFamily="18" charset="0"/>
                <a:cs typeface="Times New Roman" panose="02020603050405020304" pitchFamily="18" charset="0"/>
              </a:rPr>
              <a:t>The Prophet Nahum</a:t>
            </a:r>
          </a:p>
          <a:p>
            <a:r>
              <a:rPr lang="en-US" sz="2200" dirty="0" smtClean="0">
                <a:latin typeface="Times New Roman" panose="02020603050405020304" pitchFamily="18" charset="0"/>
                <a:cs typeface="Times New Roman" panose="02020603050405020304" pitchFamily="18" charset="0"/>
              </a:rPr>
              <a:t>The Prophet Habakkuk</a:t>
            </a:r>
            <a:endParaRPr lang="en-US" sz="2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082" t="3598" b="5185"/>
          <a:stretch/>
        </p:blipFill>
        <p:spPr>
          <a:xfrm>
            <a:off x="5239656" y="1811821"/>
            <a:ext cx="3218544" cy="40027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990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12: </a:t>
            </a:r>
            <a:r>
              <a:rPr lang="en-US" sz="4900" dirty="0" smtClean="0"/>
              <a:t>“A King Like Those of Other Nation’s’: The Books of Samuel and Kings</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3</a:t>
            </a:fld>
            <a:endParaRPr lang="en-US"/>
          </a:p>
        </p:txBody>
      </p:sp>
      <p:sp>
        <p:nvSpPr>
          <p:cNvPr id="7" name="Rectangle 6"/>
          <p:cNvSpPr/>
          <p:nvPr/>
        </p:nvSpPr>
        <p:spPr>
          <a:xfrm>
            <a:off x="243114" y="1676400"/>
            <a:ext cx="8672286"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a:latin typeface="Times New Roman" pitchFamily="18" charset="0"/>
                <a:cs typeface="Times New Roman" pitchFamily="18" charset="0"/>
              </a:rPr>
              <a:t>Historical Books - 12 </a:t>
            </a:r>
            <a:r>
              <a:rPr lang="en-US" sz="2000" b="1" dirty="0" smtClean="0">
                <a:latin typeface="Times New Roman" pitchFamily="18" charset="0"/>
                <a:cs typeface="Times New Roman" pitchFamily="18" charset="0"/>
              </a:rPr>
              <a:t>Books</a:t>
            </a:r>
          </a:p>
          <a:p>
            <a:endParaRPr lang="en-US" sz="2000" b="1" dirty="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next 6 books trace the time from Samuel to the </a:t>
            </a:r>
            <a:r>
              <a:rPr lang="en-US" sz="2000" b="1" dirty="0" smtClean="0">
                <a:latin typeface="Times New Roman" pitchFamily="18" charset="0"/>
                <a:cs typeface="Times New Roman" pitchFamily="18" charset="0"/>
              </a:rPr>
              <a:t>Captivity</a:t>
            </a:r>
          </a:p>
          <a:p>
            <a:endParaRPr lang="en-US" sz="20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First Samuel </a:t>
            </a:r>
            <a:r>
              <a:rPr lang="en-US" sz="2000" dirty="0">
                <a:latin typeface="Times New Roman" pitchFamily="18" charset="0"/>
                <a:cs typeface="Times New Roman" pitchFamily="18" charset="0"/>
              </a:rPr>
              <a:t>- Samuel carries Israel from judges to King Saul </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Second Samuel </a:t>
            </a:r>
            <a:r>
              <a:rPr lang="en-US" sz="2000" dirty="0">
                <a:latin typeface="Times New Roman" pitchFamily="18" charset="0"/>
                <a:cs typeface="Times New Roman" pitchFamily="18" charset="0"/>
              </a:rPr>
              <a:t>- David as King, adultery, and murder. </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First Kings </a:t>
            </a:r>
            <a:r>
              <a:rPr lang="en-US" sz="2000" dirty="0">
                <a:latin typeface="Times New Roman" pitchFamily="18" charset="0"/>
                <a:cs typeface="Times New Roman" pitchFamily="18" charset="0"/>
              </a:rPr>
              <a:t>- Solomon, Israel is powerful. Solomon dies, then division of tribes: 10 to the north and 2 to the south. </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Second Kings </a:t>
            </a:r>
            <a:r>
              <a:rPr lang="en-US" sz="2000" dirty="0">
                <a:latin typeface="Times New Roman" pitchFamily="18" charset="0"/>
                <a:cs typeface="Times New Roman" pitchFamily="18" charset="0"/>
              </a:rPr>
              <a:t>- The Divided Kingdom.  All 19 kings of Israel were bad; therefore, captivity in Assyria (722 B.C.). </a:t>
            </a:r>
            <a:r>
              <a:rPr lang="en-US" sz="2000" dirty="0" smtClean="0">
                <a:latin typeface="Times New Roman" pitchFamily="18" charset="0"/>
                <a:cs typeface="Times New Roman" pitchFamily="18" charset="0"/>
              </a:rPr>
              <a:t> In </a:t>
            </a:r>
            <a:r>
              <a:rPr lang="en-US" sz="2000" dirty="0">
                <a:latin typeface="Times New Roman" pitchFamily="18" charset="0"/>
                <a:cs typeface="Times New Roman" pitchFamily="18" charset="0"/>
              </a:rPr>
              <a:t>Judah, 8 of 20 rulers were good but went into exile too</a:t>
            </a:r>
            <a:r>
              <a:rPr lang="en-US" sz="2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717744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28600"/>
            <a:ext cx="8686800" cy="1111664"/>
          </a:xfrm>
        </p:spPr>
        <p:txBody>
          <a:bodyPr>
            <a:normAutofit fontScale="90000"/>
          </a:bodyPr>
          <a:lstStyle/>
          <a:p>
            <a:r>
              <a:rPr lang="en-US" dirty="0" smtClean="0"/>
              <a:t>Chapter 17: </a:t>
            </a:r>
            <a:r>
              <a:rPr lang="en-US" sz="4900" dirty="0" smtClean="0"/>
              <a:t>The Last Days of the Kingdom of Judah</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30</a:t>
            </a:fld>
            <a:endParaRPr lang="en-US"/>
          </a:p>
        </p:txBody>
      </p:sp>
      <p:sp>
        <p:nvSpPr>
          <p:cNvPr id="3" name="Rectangle 2"/>
          <p:cNvSpPr/>
          <p:nvPr/>
        </p:nvSpPr>
        <p:spPr>
          <a:xfrm>
            <a:off x="388257" y="1752600"/>
            <a:ext cx="8458200"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latin typeface="Times New Roman" pitchFamily="18" charset="0"/>
                <a:cs typeface="Times New Roman" pitchFamily="18" charset="0"/>
              </a:rPr>
              <a:t>Zephaniah</a:t>
            </a:r>
            <a:r>
              <a:rPr lang="en-US" sz="2000" dirty="0">
                <a:latin typeface="Times New Roman" pitchFamily="18" charset="0"/>
                <a:cs typeface="Times New Roman" pitchFamily="18" charset="0"/>
              </a:rPr>
              <a:t> - The theme is developed of the Day of the Lord and His judgment with a coming blessing.  Judah will not repent, except for a remnant, which will be restored. </a:t>
            </a:r>
          </a:p>
        </p:txBody>
      </p:sp>
      <p:sp>
        <p:nvSpPr>
          <p:cNvPr id="8" name="Rectangle 7"/>
          <p:cNvSpPr/>
          <p:nvPr/>
        </p:nvSpPr>
        <p:spPr>
          <a:xfrm>
            <a:off x="381000" y="2967834"/>
            <a:ext cx="8458200" cy="132343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dirty="0">
                <a:latin typeface="Times New Roman" pitchFamily="18" charset="0"/>
                <a:cs typeface="Times New Roman" pitchFamily="18" charset="0"/>
              </a:rPr>
              <a:t>Zephaniah</a:t>
            </a:r>
            <a:r>
              <a:rPr lang="en-US" sz="2000" dirty="0">
                <a:latin typeface="Times New Roman" pitchFamily="18" charset="0"/>
                <a:cs typeface="Times New Roman" pitchFamily="18" charset="0"/>
              </a:rPr>
              <a:t> - </a:t>
            </a:r>
            <a:r>
              <a:rPr lang="en-US" sz="2000" dirty="0" smtClean="0">
                <a:latin typeface="Times New Roman" pitchFamily="18" charset="0"/>
                <a:cs typeface="Times New Roman" pitchFamily="18" charset="0"/>
              </a:rPr>
              <a:t> </a:t>
            </a:r>
          </a:p>
          <a:p>
            <a:pPr marL="457200" indent="-457200">
              <a:buAutoNum type="arabicParenR"/>
            </a:pPr>
            <a:r>
              <a:rPr lang="en-US" sz="2000" dirty="0" smtClean="0">
                <a:latin typeface="Times New Roman" pitchFamily="18" charset="0"/>
                <a:cs typeface="Times New Roman" pitchFamily="18" charset="0"/>
              </a:rPr>
              <a:t>Oracles against the sins of Judah  (1: 2-2:3 + 3: 1-8)</a:t>
            </a:r>
          </a:p>
          <a:p>
            <a:pPr marL="457200" indent="-457200">
              <a:buAutoNum type="arabicParenR"/>
            </a:pPr>
            <a:r>
              <a:rPr lang="en-US" sz="2000" dirty="0" smtClean="0">
                <a:latin typeface="Times New Roman" pitchFamily="18" charset="0"/>
                <a:cs typeface="Times New Roman" pitchFamily="18" charset="0"/>
              </a:rPr>
              <a:t>Oracles against enemy nations      (2: 4-15)</a:t>
            </a:r>
          </a:p>
          <a:p>
            <a:pPr marL="457200" indent="-457200">
              <a:buAutoNum type="arabicParenR"/>
            </a:pPr>
            <a:r>
              <a:rPr lang="en-US" sz="2000" dirty="0" smtClean="0">
                <a:latin typeface="Times New Roman" pitchFamily="18" charset="0"/>
                <a:cs typeface="Times New Roman" pitchFamily="18" charset="0"/>
              </a:rPr>
              <a:t>Promises of Deliverance                (3:9-20) </a:t>
            </a:r>
            <a:endParaRPr lang="en-US" sz="2000" dirty="0">
              <a:latin typeface="Times New Roman" pitchFamily="18" charset="0"/>
              <a:cs typeface="Times New Roman" pitchFamily="18" charset="0"/>
            </a:endParaRPr>
          </a:p>
        </p:txBody>
      </p:sp>
      <p:sp>
        <p:nvSpPr>
          <p:cNvPr id="9" name="Rectangle 8"/>
          <p:cNvSpPr/>
          <p:nvPr/>
        </p:nvSpPr>
        <p:spPr>
          <a:xfrm>
            <a:off x="533400" y="4648200"/>
            <a:ext cx="8458200" cy="132343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buClr>
                <a:schemeClr val="accent6">
                  <a:lumMod val="60000"/>
                  <a:lumOff val="40000"/>
                </a:schemeClr>
              </a:buClr>
              <a:buFont typeface="Courier New" panose="02070309020205020404" pitchFamily="49" charset="0"/>
              <a:buChar char="o"/>
            </a:pPr>
            <a:r>
              <a:rPr lang="en-US" sz="2000" dirty="0" smtClean="0">
                <a:latin typeface="Times New Roman" pitchFamily="18" charset="0"/>
                <a:cs typeface="Times New Roman" pitchFamily="18" charset="0"/>
              </a:rPr>
              <a:t>Written about the time of Josiah’s Crowning</a:t>
            </a:r>
          </a:p>
          <a:p>
            <a:pPr marL="342900" indent="-342900">
              <a:buClr>
                <a:schemeClr val="accent6">
                  <a:lumMod val="60000"/>
                  <a:lumOff val="40000"/>
                </a:schemeClr>
              </a:buClr>
              <a:buFont typeface="Courier New" panose="02070309020205020404" pitchFamily="49" charset="0"/>
              <a:buChar char="o"/>
            </a:pPr>
            <a:r>
              <a:rPr lang="en-US" sz="2000" dirty="0" smtClean="0">
                <a:latin typeface="Times New Roman" pitchFamily="18" charset="0"/>
                <a:cs typeface="Times New Roman" pitchFamily="18" charset="0"/>
              </a:rPr>
              <a:t>Voice is reaction against the idolatry practiced in the Manasseh’s years </a:t>
            </a:r>
          </a:p>
          <a:p>
            <a:pPr marL="342900" indent="-342900">
              <a:buClr>
                <a:schemeClr val="accent6">
                  <a:lumMod val="60000"/>
                  <a:lumOff val="40000"/>
                </a:schemeClr>
              </a:buClr>
              <a:buFont typeface="Courier New" panose="02070309020205020404" pitchFamily="49" charset="0"/>
              <a:buChar char="o"/>
            </a:pPr>
            <a:r>
              <a:rPr lang="en-US" sz="2000" dirty="0" smtClean="0">
                <a:latin typeface="Times New Roman" pitchFamily="18" charset="0"/>
                <a:cs typeface="Times New Roman" pitchFamily="18" charset="0"/>
              </a:rPr>
              <a:t>The entire message begins as it begun – praise for God who rules the entire universe</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214959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28600"/>
            <a:ext cx="8686800" cy="1111664"/>
          </a:xfrm>
        </p:spPr>
        <p:txBody>
          <a:bodyPr>
            <a:normAutofit fontScale="90000"/>
          </a:bodyPr>
          <a:lstStyle/>
          <a:p>
            <a:r>
              <a:rPr lang="en-US" dirty="0" smtClean="0"/>
              <a:t>Chapter 17: </a:t>
            </a:r>
            <a:r>
              <a:rPr lang="en-US" sz="4900" dirty="0" smtClean="0"/>
              <a:t>The Last Days of the Kingdom of Judah</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31</a:t>
            </a:fld>
            <a:endParaRPr lang="en-US" dirty="0"/>
          </a:p>
        </p:txBody>
      </p:sp>
      <p:sp>
        <p:nvSpPr>
          <p:cNvPr id="5" name="TextBox 4"/>
          <p:cNvSpPr txBox="1"/>
          <p:nvPr/>
        </p:nvSpPr>
        <p:spPr>
          <a:xfrm>
            <a:off x="228600" y="1673715"/>
            <a:ext cx="8763000" cy="1785104"/>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200" b="1" u="sng" dirty="0" smtClean="0">
                <a:latin typeface="Times New Roman" panose="02020603050405020304" pitchFamily="18" charset="0"/>
                <a:cs typeface="Times New Roman" panose="02020603050405020304" pitchFamily="18" charset="0"/>
              </a:rPr>
              <a:t>King Josiah’s Reform</a:t>
            </a:r>
            <a:r>
              <a:rPr lang="en-US" sz="2200" dirty="0" smtClean="0">
                <a:latin typeface="Times New Roman" panose="02020603050405020304" pitchFamily="18" charset="0"/>
                <a:cs typeface="Times New Roman" panose="02020603050405020304" pitchFamily="18" charset="0"/>
              </a:rPr>
              <a:t> – 2 Kings 22 – 18</a:t>
            </a:r>
            <a:r>
              <a:rPr lang="en-US" sz="2200" baseline="30000" dirty="0" smtClean="0">
                <a:latin typeface="Times New Roman" panose="02020603050405020304" pitchFamily="18" charset="0"/>
                <a:cs typeface="Times New Roman" panose="02020603050405020304" pitchFamily="18" charset="0"/>
              </a:rPr>
              <a:t>th</a:t>
            </a:r>
            <a:r>
              <a:rPr lang="en-US" sz="2200" dirty="0" smtClean="0">
                <a:latin typeface="Times New Roman" panose="02020603050405020304" pitchFamily="18" charset="0"/>
                <a:cs typeface="Times New Roman" panose="02020603050405020304" pitchFamily="18" charset="0"/>
              </a:rPr>
              <a:t> year – 622 BC</a:t>
            </a:r>
          </a:p>
          <a:p>
            <a:pPr marL="342900" indent="-342900">
              <a:buClr>
                <a:schemeClr val="accent4">
                  <a:lumMod val="75000"/>
                </a:schemeClr>
              </a:buClr>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Repair the temple which was in poor shape</a:t>
            </a:r>
          </a:p>
          <a:p>
            <a:pPr marL="342900" indent="-342900">
              <a:buClr>
                <a:schemeClr val="accent4">
                  <a:lumMod val="75000"/>
                </a:schemeClr>
              </a:buClr>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Begins to bring back </a:t>
            </a:r>
            <a:r>
              <a:rPr lang="en-US" sz="2200" dirty="0" smtClean="0">
                <a:latin typeface="Times New Roman" panose="02020603050405020304" pitchFamily="18" charset="0"/>
                <a:cs typeface="Times New Roman" panose="02020603050405020304" pitchFamily="18" charset="0"/>
              </a:rPr>
              <a:t>standards </a:t>
            </a:r>
            <a:r>
              <a:rPr lang="en-US" sz="2200" dirty="0" smtClean="0">
                <a:latin typeface="Times New Roman" panose="02020603050405020304" pitchFamily="18" charset="0"/>
                <a:cs typeface="Times New Roman" panose="02020603050405020304" pitchFamily="18" charset="0"/>
              </a:rPr>
              <a:t>and balance to </a:t>
            </a:r>
            <a:r>
              <a:rPr lang="en-US" sz="2200" dirty="0" smtClean="0">
                <a:latin typeface="Times New Roman" panose="02020603050405020304" pitchFamily="18" charset="0"/>
                <a:cs typeface="Times New Roman" panose="02020603050405020304" pitchFamily="18" charset="0"/>
              </a:rPr>
              <a:t>worship </a:t>
            </a:r>
            <a:endParaRPr lang="en-US" sz="2200" dirty="0" smtClean="0">
              <a:latin typeface="Times New Roman" panose="02020603050405020304" pitchFamily="18" charset="0"/>
              <a:cs typeface="Times New Roman" panose="02020603050405020304" pitchFamily="18" charset="0"/>
            </a:endParaRPr>
          </a:p>
          <a:p>
            <a:pPr marL="342900" indent="-342900">
              <a:buClr>
                <a:schemeClr val="accent4">
                  <a:lumMod val="75000"/>
                </a:schemeClr>
              </a:buClr>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Restoring the Worship of Yahweh throughout the land</a:t>
            </a:r>
          </a:p>
          <a:p>
            <a:pPr marL="342900" indent="-342900">
              <a:buClr>
                <a:schemeClr val="accent4">
                  <a:lumMod val="75000"/>
                </a:schemeClr>
              </a:buClr>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Put limits on other </a:t>
            </a:r>
            <a:r>
              <a:rPr lang="en-US" sz="2200" dirty="0" smtClean="0">
                <a:latin typeface="Times New Roman" panose="02020603050405020304" pitchFamily="18" charset="0"/>
                <a:cs typeface="Times New Roman" panose="02020603050405020304" pitchFamily="18" charset="0"/>
              </a:rPr>
              <a:t>practices</a:t>
            </a:r>
            <a:endParaRPr lang="en-US" sz="2200" dirty="0" smtClean="0">
              <a:latin typeface="Times New Roman" panose="02020603050405020304" pitchFamily="18" charset="0"/>
              <a:cs typeface="Times New Roman" panose="02020603050405020304" pitchFamily="18" charset="0"/>
            </a:endParaRPr>
          </a:p>
        </p:txBody>
      </p:sp>
      <p:sp>
        <p:nvSpPr>
          <p:cNvPr id="3" name="Rectangle 2"/>
          <p:cNvSpPr/>
          <p:nvPr/>
        </p:nvSpPr>
        <p:spPr>
          <a:xfrm>
            <a:off x="5257800" y="3962400"/>
            <a:ext cx="3200400" cy="110799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buFont typeface="Arial" panose="020B0604020202020204" pitchFamily="34" charset="0"/>
              <a:buChar char="•"/>
            </a:pPr>
            <a:r>
              <a:rPr lang="en-US" sz="2200" i="1" dirty="0">
                <a:solidFill>
                  <a:prstClr val="black"/>
                </a:solidFill>
                <a:latin typeface="Times New Roman" panose="02020603050405020304" pitchFamily="18" charset="0"/>
                <a:cs typeface="Times New Roman" panose="02020603050405020304" pitchFamily="18" charset="0"/>
              </a:rPr>
              <a:t>Renews the feat of Passover</a:t>
            </a:r>
          </a:p>
          <a:p>
            <a:pPr marL="342900" lvl="0" indent="-342900">
              <a:buFont typeface="Arial" panose="020B0604020202020204" pitchFamily="34" charset="0"/>
              <a:buChar char="•"/>
            </a:pPr>
            <a:r>
              <a:rPr lang="en-US" sz="2200" i="1" dirty="0">
                <a:solidFill>
                  <a:prstClr val="black"/>
                </a:solidFill>
                <a:latin typeface="Times New Roman" panose="02020603050405020304" pitchFamily="18" charset="0"/>
                <a:cs typeface="Times New Roman" panose="02020603050405020304" pitchFamily="18" charset="0"/>
              </a:rPr>
              <a:t>Extends </a:t>
            </a:r>
            <a:r>
              <a:rPr lang="en-US" sz="2200" i="1" dirty="0" smtClean="0">
                <a:solidFill>
                  <a:prstClr val="black"/>
                </a:solidFill>
                <a:latin typeface="Times New Roman" panose="02020603050405020304" pitchFamily="18" charset="0"/>
                <a:cs typeface="Times New Roman" panose="02020603050405020304" pitchFamily="18" charset="0"/>
              </a:rPr>
              <a:t>Political </a:t>
            </a:r>
            <a:r>
              <a:rPr lang="en-US" sz="2200" i="1" dirty="0">
                <a:solidFill>
                  <a:prstClr val="black"/>
                </a:solidFill>
                <a:latin typeface="Times New Roman" panose="02020603050405020304" pitchFamily="18" charset="0"/>
                <a:cs typeface="Times New Roman" panose="02020603050405020304" pitchFamily="18" charset="0"/>
              </a:rPr>
              <a:t>Gains</a:t>
            </a:r>
          </a:p>
        </p:txBody>
      </p:sp>
      <p:sp>
        <p:nvSpPr>
          <p:cNvPr id="6" name="Rectangle 5"/>
          <p:cNvSpPr/>
          <p:nvPr/>
        </p:nvSpPr>
        <p:spPr>
          <a:xfrm>
            <a:off x="228600" y="3581398"/>
            <a:ext cx="4800600" cy="3139321"/>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marL="342900" lvl="0" indent="-342900">
              <a:buClr>
                <a:schemeClr val="accent5">
                  <a:lumMod val="75000"/>
                </a:schemeClr>
              </a:buClr>
              <a:buFont typeface="Courier New" panose="02070309020205020404" pitchFamily="49" charset="0"/>
              <a:buChar char="o"/>
            </a:pPr>
            <a:r>
              <a:rPr lang="en-US" sz="2200" i="1" dirty="0">
                <a:solidFill>
                  <a:prstClr val="black"/>
                </a:solidFill>
                <a:latin typeface="Times New Roman" panose="02020603050405020304" pitchFamily="18" charset="0"/>
                <a:cs typeface="Times New Roman" panose="02020603050405020304" pitchFamily="18" charset="0"/>
              </a:rPr>
              <a:t>Abolishes the </a:t>
            </a:r>
            <a:r>
              <a:rPr lang="en-US" sz="2200" i="1" dirty="0" err="1">
                <a:solidFill>
                  <a:prstClr val="black"/>
                </a:solidFill>
                <a:latin typeface="Times New Roman" panose="02020603050405020304" pitchFamily="18" charset="0"/>
                <a:cs typeface="Times New Roman" panose="02020603050405020304" pitchFamily="18" charset="0"/>
              </a:rPr>
              <a:t>asherim</a:t>
            </a:r>
            <a:r>
              <a:rPr lang="en-US" sz="2200" i="1" dirty="0">
                <a:solidFill>
                  <a:prstClr val="black"/>
                </a:solidFill>
                <a:latin typeface="Times New Roman" panose="02020603050405020304" pitchFamily="18" charset="0"/>
                <a:cs typeface="Times New Roman" panose="02020603050405020304" pitchFamily="18" charset="0"/>
              </a:rPr>
              <a:t> idols</a:t>
            </a:r>
          </a:p>
          <a:p>
            <a:pPr marL="342900" lvl="0" indent="-342900">
              <a:buClr>
                <a:schemeClr val="accent5">
                  <a:lumMod val="75000"/>
                </a:schemeClr>
              </a:buClr>
              <a:buFont typeface="Courier New" panose="02070309020205020404" pitchFamily="49" charset="0"/>
              <a:buChar char="o"/>
            </a:pPr>
            <a:r>
              <a:rPr lang="en-US" sz="2200" i="1" dirty="0">
                <a:solidFill>
                  <a:prstClr val="black"/>
                </a:solidFill>
                <a:latin typeface="Times New Roman" panose="02020603050405020304" pitchFamily="18" charset="0"/>
                <a:cs typeface="Times New Roman" panose="02020603050405020304" pitchFamily="18" charset="0"/>
              </a:rPr>
              <a:t>Ends the cult of the stars, </a:t>
            </a:r>
            <a:endParaRPr lang="en-US" sz="2200" i="1" dirty="0" smtClean="0">
              <a:solidFill>
                <a:prstClr val="black"/>
              </a:solidFill>
              <a:latin typeface="Times New Roman" panose="02020603050405020304" pitchFamily="18" charset="0"/>
              <a:cs typeface="Times New Roman" panose="02020603050405020304" pitchFamily="18" charset="0"/>
            </a:endParaRPr>
          </a:p>
          <a:p>
            <a:pPr marL="342900" lvl="0" indent="-342900">
              <a:buClr>
                <a:schemeClr val="accent5">
                  <a:lumMod val="75000"/>
                </a:schemeClr>
              </a:buClr>
              <a:buFont typeface="Courier New" panose="02070309020205020404" pitchFamily="49" charset="0"/>
              <a:buChar char="o"/>
            </a:pPr>
            <a:r>
              <a:rPr lang="en-US" sz="2200" i="1" dirty="0" smtClean="0">
                <a:solidFill>
                  <a:prstClr val="black"/>
                </a:solidFill>
                <a:latin typeface="Times New Roman" panose="02020603050405020304" pitchFamily="18" charset="0"/>
                <a:cs typeface="Times New Roman" panose="02020603050405020304" pitchFamily="18" charset="0"/>
              </a:rPr>
              <a:t>Ends </a:t>
            </a:r>
            <a:r>
              <a:rPr lang="en-US" sz="2200" i="1" dirty="0">
                <a:solidFill>
                  <a:prstClr val="black"/>
                </a:solidFill>
                <a:latin typeface="Times New Roman" panose="02020603050405020304" pitchFamily="18" charset="0"/>
                <a:cs typeface="Times New Roman" panose="02020603050405020304" pitchFamily="18" charset="0"/>
              </a:rPr>
              <a:t>worship of sun and </a:t>
            </a:r>
            <a:r>
              <a:rPr lang="en-US" sz="2200" i="1" dirty="0" smtClean="0">
                <a:solidFill>
                  <a:prstClr val="black"/>
                </a:solidFill>
                <a:latin typeface="Times New Roman" panose="02020603050405020304" pitchFamily="18" charset="0"/>
                <a:cs typeface="Times New Roman" panose="02020603050405020304" pitchFamily="18" charset="0"/>
              </a:rPr>
              <a:t>moon</a:t>
            </a:r>
          </a:p>
          <a:p>
            <a:pPr marL="342900" lvl="0" indent="-342900">
              <a:buClr>
                <a:schemeClr val="accent5">
                  <a:lumMod val="75000"/>
                </a:schemeClr>
              </a:buClr>
              <a:buFont typeface="Courier New" panose="02070309020205020404" pitchFamily="49" charset="0"/>
              <a:buChar char="o"/>
            </a:pPr>
            <a:r>
              <a:rPr lang="en-US" sz="2200" i="1" dirty="0" smtClean="0">
                <a:solidFill>
                  <a:prstClr val="black"/>
                </a:solidFill>
                <a:latin typeface="Times New Roman" panose="02020603050405020304" pitchFamily="18" charset="0"/>
                <a:cs typeface="Times New Roman" panose="02020603050405020304" pitchFamily="18" charset="0"/>
              </a:rPr>
              <a:t>Destroys </a:t>
            </a:r>
            <a:r>
              <a:rPr lang="en-US" sz="2200" i="1" dirty="0">
                <a:solidFill>
                  <a:prstClr val="black"/>
                </a:solidFill>
                <a:latin typeface="Times New Roman" panose="02020603050405020304" pitchFamily="18" charset="0"/>
                <a:cs typeface="Times New Roman" panose="02020603050405020304" pitchFamily="18" charset="0"/>
              </a:rPr>
              <a:t>cult </a:t>
            </a:r>
            <a:r>
              <a:rPr lang="en-US" sz="2200" i="1" dirty="0" smtClean="0">
                <a:solidFill>
                  <a:prstClr val="black"/>
                </a:solidFill>
                <a:latin typeface="Times New Roman" panose="02020603050405020304" pitchFamily="18" charset="0"/>
                <a:cs typeface="Times New Roman" panose="02020603050405020304" pitchFamily="18" charset="0"/>
              </a:rPr>
              <a:t>prostitution</a:t>
            </a:r>
          </a:p>
          <a:p>
            <a:pPr marL="342900" lvl="0" indent="-342900">
              <a:buClr>
                <a:schemeClr val="accent5">
                  <a:lumMod val="75000"/>
                </a:schemeClr>
              </a:buClr>
              <a:buFont typeface="Courier New" panose="02070309020205020404" pitchFamily="49" charset="0"/>
              <a:buChar char="o"/>
            </a:pPr>
            <a:r>
              <a:rPr lang="en-US" sz="2200" i="1" dirty="0" smtClean="0">
                <a:solidFill>
                  <a:prstClr val="black"/>
                </a:solidFill>
                <a:latin typeface="Times New Roman" panose="02020603050405020304" pitchFamily="18" charset="0"/>
                <a:cs typeface="Times New Roman" panose="02020603050405020304" pitchFamily="18" charset="0"/>
              </a:rPr>
              <a:t>Defiles </a:t>
            </a:r>
            <a:r>
              <a:rPr lang="en-US" sz="2200" i="1" dirty="0">
                <a:solidFill>
                  <a:prstClr val="black"/>
                </a:solidFill>
                <a:latin typeface="Times New Roman" panose="02020603050405020304" pitchFamily="18" charset="0"/>
                <a:cs typeface="Times New Roman" panose="02020603050405020304" pitchFamily="18" charset="0"/>
              </a:rPr>
              <a:t>the </a:t>
            </a:r>
            <a:r>
              <a:rPr lang="en-US" sz="2200" i="1" dirty="0" err="1">
                <a:solidFill>
                  <a:prstClr val="black"/>
                </a:solidFill>
                <a:latin typeface="Times New Roman" panose="02020603050405020304" pitchFamily="18" charset="0"/>
                <a:cs typeface="Times New Roman" panose="02020603050405020304" pitchFamily="18" charset="0"/>
              </a:rPr>
              <a:t>Molock</a:t>
            </a:r>
            <a:r>
              <a:rPr lang="en-US" sz="2200" i="1" dirty="0">
                <a:solidFill>
                  <a:prstClr val="black"/>
                </a:solidFill>
                <a:latin typeface="Times New Roman" panose="02020603050405020304" pitchFamily="18" charset="0"/>
                <a:cs typeface="Times New Roman" panose="02020603050405020304" pitchFamily="18" charset="0"/>
              </a:rPr>
              <a:t> cult </a:t>
            </a:r>
            <a:r>
              <a:rPr lang="en-US" sz="2200" i="1" dirty="0" smtClean="0">
                <a:solidFill>
                  <a:prstClr val="black"/>
                </a:solidFill>
                <a:latin typeface="Times New Roman" panose="02020603050405020304" pitchFamily="18" charset="0"/>
                <a:cs typeface="Times New Roman" panose="02020603050405020304" pitchFamily="18" charset="0"/>
              </a:rPr>
              <a:t>place</a:t>
            </a:r>
          </a:p>
          <a:p>
            <a:pPr marL="342900" lvl="0" indent="-342900">
              <a:buClr>
                <a:schemeClr val="accent5">
                  <a:lumMod val="75000"/>
                </a:schemeClr>
              </a:buClr>
              <a:buFont typeface="Courier New" panose="02070309020205020404" pitchFamily="49" charset="0"/>
              <a:buChar char="o"/>
            </a:pPr>
            <a:r>
              <a:rPr lang="en-US" sz="2200" i="1" dirty="0" smtClean="0">
                <a:solidFill>
                  <a:prstClr val="black"/>
                </a:solidFill>
                <a:latin typeface="Times New Roman" panose="02020603050405020304" pitchFamily="18" charset="0"/>
                <a:cs typeface="Times New Roman" panose="02020603050405020304" pitchFamily="18" charset="0"/>
              </a:rPr>
              <a:t>Tears </a:t>
            </a:r>
            <a:r>
              <a:rPr lang="en-US" sz="2200" i="1" dirty="0">
                <a:solidFill>
                  <a:prstClr val="black"/>
                </a:solidFill>
                <a:latin typeface="Times New Roman" panose="02020603050405020304" pitchFamily="18" charset="0"/>
                <a:cs typeface="Times New Roman" panose="02020603050405020304" pitchFamily="18" charset="0"/>
              </a:rPr>
              <a:t>down the high </a:t>
            </a:r>
            <a:r>
              <a:rPr lang="en-US" sz="2200" i="1" dirty="0" smtClean="0">
                <a:solidFill>
                  <a:prstClr val="black"/>
                </a:solidFill>
                <a:latin typeface="Times New Roman" panose="02020603050405020304" pitchFamily="18" charset="0"/>
                <a:cs typeface="Times New Roman" panose="02020603050405020304" pitchFamily="18" charset="0"/>
              </a:rPr>
              <a:t>places</a:t>
            </a:r>
          </a:p>
          <a:p>
            <a:pPr marL="342900" lvl="0" indent="-342900">
              <a:buClr>
                <a:schemeClr val="accent5">
                  <a:lumMod val="75000"/>
                </a:schemeClr>
              </a:buClr>
              <a:buFont typeface="Courier New" panose="02070309020205020404" pitchFamily="49" charset="0"/>
              <a:buChar char="o"/>
            </a:pPr>
            <a:r>
              <a:rPr lang="en-US" sz="2200" i="1" dirty="0" smtClean="0">
                <a:solidFill>
                  <a:prstClr val="black"/>
                </a:solidFill>
                <a:latin typeface="Times New Roman" panose="02020603050405020304" pitchFamily="18" charset="0"/>
                <a:cs typeface="Times New Roman" panose="02020603050405020304" pitchFamily="18" charset="0"/>
              </a:rPr>
              <a:t>Removes </a:t>
            </a:r>
            <a:r>
              <a:rPr lang="en-US" sz="2200" i="1" dirty="0">
                <a:solidFill>
                  <a:prstClr val="black"/>
                </a:solidFill>
                <a:latin typeface="Times New Roman" panose="02020603050405020304" pitchFamily="18" charset="0"/>
                <a:cs typeface="Times New Roman" panose="02020603050405020304" pitchFamily="18" charset="0"/>
              </a:rPr>
              <a:t>all foreign </a:t>
            </a:r>
            <a:r>
              <a:rPr lang="en-US" sz="2200" i="1" dirty="0" smtClean="0">
                <a:solidFill>
                  <a:prstClr val="black"/>
                </a:solidFill>
                <a:latin typeface="Times New Roman" panose="02020603050405020304" pitchFamily="18" charset="0"/>
                <a:cs typeface="Times New Roman" panose="02020603050405020304" pitchFamily="18" charset="0"/>
              </a:rPr>
              <a:t>idols</a:t>
            </a:r>
          </a:p>
          <a:p>
            <a:pPr marL="342900" lvl="0" indent="-342900">
              <a:buClr>
                <a:schemeClr val="accent5">
                  <a:lumMod val="75000"/>
                </a:schemeClr>
              </a:buClr>
              <a:buFont typeface="Courier New" panose="02070309020205020404" pitchFamily="49" charset="0"/>
              <a:buChar char="o"/>
            </a:pPr>
            <a:r>
              <a:rPr lang="en-US" sz="2200" i="1" dirty="0" smtClean="0">
                <a:solidFill>
                  <a:prstClr val="black"/>
                </a:solidFill>
                <a:latin typeface="Times New Roman" panose="02020603050405020304" pitchFamily="18" charset="0"/>
                <a:cs typeface="Times New Roman" panose="02020603050405020304" pitchFamily="18" charset="0"/>
              </a:rPr>
              <a:t>Breaks </a:t>
            </a:r>
            <a:r>
              <a:rPr lang="en-US" sz="2200" i="1" dirty="0">
                <a:solidFill>
                  <a:prstClr val="black"/>
                </a:solidFill>
                <a:latin typeface="Times New Roman" panose="02020603050405020304" pitchFamily="18" charset="0"/>
                <a:cs typeface="Times New Roman" panose="02020603050405020304" pitchFamily="18" charset="0"/>
              </a:rPr>
              <a:t>the pillar idols </a:t>
            </a:r>
            <a:endParaRPr lang="en-US" sz="2200" i="1" dirty="0" smtClean="0">
              <a:solidFill>
                <a:prstClr val="black"/>
              </a:solidFill>
              <a:latin typeface="Times New Roman" panose="02020603050405020304" pitchFamily="18" charset="0"/>
              <a:cs typeface="Times New Roman" panose="02020603050405020304" pitchFamily="18" charset="0"/>
            </a:endParaRPr>
          </a:p>
          <a:p>
            <a:pPr marL="342900" lvl="0" indent="-342900">
              <a:buClr>
                <a:schemeClr val="accent5">
                  <a:lumMod val="75000"/>
                </a:schemeClr>
              </a:buClr>
              <a:buFont typeface="Courier New" panose="02070309020205020404" pitchFamily="49" charset="0"/>
              <a:buChar char="o"/>
            </a:pPr>
            <a:r>
              <a:rPr lang="en-US" sz="2200" i="1" dirty="0" smtClean="0">
                <a:solidFill>
                  <a:prstClr val="black"/>
                </a:solidFill>
                <a:latin typeface="Times New Roman" panose="02020603050405020304" pitchFamily="18" charset="0"/>
                <a:cs typeface="Times New Roman" panose="02020603050405020304" pitchFamily="18" charset="0"/>
              </a:rPr>
              <a:t>Forbids </a:t>
            </a:r>
            <a:r>
              <a:rPr lang="en-US" sz="2200" i="1" dirty="0">
                <a:solidFill>
                  <a:prstClr val="black"/>
                </a:solidFill>
                <a:latin typeface="Times New Roman" panose="02020603050405020304" pitchFamily="18" charset="0"/>
                <a:cs typeface="Times New Roman" panose="02020603050405020304" pitchFamily="18" charset="0"/>
              </a:rPr>
              <a:t>the cult of the dead</a:t>
            </a:r>
          </a:p>
        </p:txBody>
      </p:sp>
    </p:spTree>
    <p:extLst>
      <p:ext uri="{BB962C8B-B14F-4D97-AF65-F5344CB8AC3E}">
        <p14:creationId xmlns:p14="http://schemas.microsoft.com/office/powerpoint/2010/main" val="413342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28600"/>
            <a:ext cx="8686800" cy="1111664"/>
          </a:xfrm>
        </p:spPr>
        <p:txBody>
          <a:bodyPr>
            <a:normAutofit fontScale="90000"/>
          </a:bodyPr>
          <a:lstStyle/>
          <a:p>
            <a:r>
              <a:rPr lang="en-US" dirty="0" smtClean="0"/>
              <a:t>Chapter 17: </a:t>
            </a:r>
            <a:r>
              <a:rPr lang="en-US" sz="4900" dirty="0" smtClean="0"/>
              <a:t>The Last Days of the Kingdom of Judah</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32</a:t>
            </a:fld>
            <a:endParaRPr lang="en-US"/>
          </a:p>
        </p:txBody>
      </p:sp>
      <p:sp>
        <p:nvSpPr>
          <p:cNvPr id="3" name="Rectangle 2"/>
          <p:cNvSpPr/>
          <p:nvPr/>
        </p:nvSpPr>
        <p:spPr>
          <a:xfrm>
            <a:off x="290286" y="1628515"/>
            <a:ext cx="8191500"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latin typeface="Times New Roman" pitchFamily="18" charset="0"/>
                <a:cs typeface="Times New Roman" pitchFamily="18" charset="0"/>
              </a:rPr>
              <a:t>Deuteronomy</a:t>
            </a:r>
            <a:r>
              <a:rPr lang="en-US" sz="2000" dirty="0">
                <a:latin typeface="Times New Roman" pitchFamily="18" charset="0"/>
                <a:cs typeface="Times New Roman" pitchFamily="18" charset="0"/>
              </a:rPr>
              <a:t> - Moses' discourses on God's Acts for Israel the Decalogue, the ceremonial, civil, and social Laws, and covenant ratification. </a:t>
            </a:r>
          </a:p>
        </p:txBody>
      </p:sp>
      <p:sp>
        <p:nvSpPr>
          <p:cNvPr id="6" name="TextBox 5"/>
          <p:cNvSpPr txBox="1"/>
          <p:nvPr/>
        </p:nvSpPr>
        <p:spPr>
          <a:xfrm>
            <a:off x="1204687" y="2438400"/>
            <a:ext cx="7696199"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u="sng" dirty="0" smtClean="0">
                <a:latin typeface="Times New Roman" panose="02020603050405020304" pitchFamily="18" charset="0"/>
                <a:cs typeface="Times New Roman" panose="02020603050405020304" pitchFamily="18" charset="0"/>
              </a:rPr>
              <a:t>Outline of the Book of Deuteronomy</a:t>
            </a:r>
          </a:p>
          <a:p>
            <a:pPr marL="342900" indent="-342900">
              <a:buFont typeface="+mj-lt"/>
              <a:buAutoNum type="arabicPeriod"/>
            </a:pPr>
            <a:r>
              <a:rPr lang="en-US" dirty="0" smtClean="0">
                <a:latin typeface="Times New Roman" panose="02020603050405020304" pitchFamily="18" charset="0"/>
                <a:cs typeface="Times New Roman" panose="02020603050405020304" pitchFamily="18" charset="0"/>
              </a:rPr>
              <a:t>General Introduction				Chapters 1:1- 4:43</a:t>
            </a:r>
          </a:p>
          <a:p>
            <a:pPr marL="342900" indent="-342900">
              <a:buFont typeface="+mj-lt"/>
              <a:buAutoNum type="arabicPeriod"/>
            </a:pPr>
            <a:r>
              <a:rPr lang="en-US" dirty="0" smtClean="0">
                <a:latin typeface="Times New Roman" panose="02020603050405020304" pitchFamily="18" charset="0"/>
                <a:cs typeface="Times New Roman" panose="02020603050405020304" pitchFamily="18" charset="0"/>
              </a:rPr>
              <a:t>Particular Introduction to </a:t>
            </a:r>
            <a:r>
              <a:rPr lang="en-US" dirty="0" err="1" smtClean="0">
                <a:latin typeface="Times New Roman" panose="02020603050405020304" pitchFamily="18" charset="0"/>
                <a:cs typeface="Times New Roman" panose="02020603050405020304" pitchFamily="18" charset="0"/>
              </a:rPr>
              <a:t>Deuteronomic</a:t>
            </a:r>
            <a:r>
              <a:rPr lang="en-US" dirty="0" smtClean="0">
                <a:latin typeface="Times New Roman" panose="02020603050405020304" pitchFamily="18" charset="0"/>
                <a:cs typeface="Times New Roman" panose="02020603050405020304" pitchFamily="18" charset="0"/>
              </a:rPr>
              <a:t> Code    	Chapters 4: 44-11: 32</a:t>
            </a:r>
          </a:p>
          <a:p>
            <a:pPr marL="342900" indent="-342900">
              <a:buFont typeface="+mj-lt"/>
              <a:buAutoNum type="arabicPeriod"/>
            </a:pPr>
            <a:r>
              <a:rPr lang="en-US" dirty="0" smtClean="0">
                <a:latin typeface="Times New Roman" panose="02020603050405020304" pitchFamily="18" charset="0"/>
                <a:cs typeface="Times New Roman" panose="02020603050405020304" pitchFamily="18" charset="0"/>
              </a:rPr>
              <a:t>Law Code 					Chapters 12-26</a:t>
            </a:r>
          </a:p>
          <a:p>
            <a:pPr marL="342900" indent="-342900">
              <a:buFont typeface="+mj-lt"/>
              <a:buAutoNum type="arabicPeriod"/>
            </a:pPr>
            <a:r>
              <a:rPr lang="en-US" dirty="0" smtClean="0">
                <a:latin typeface="Times New Roman" panose="02020603050405020304" pitchFamily="18" charset="0"/>
                <a:cs typeface="Times New Roman" panose="02020603050405020304" pitchFamily="18" charset="0"/>
              </a:rPr>
              <a:t>Final Speeches 					Chapters 29-34</a:t>
            </a:r>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778329" y="4000380"/>
            <a:ext cx="7634514" cy="40011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dirty="0" smtClean="0">
                <a:latin typeface="Times New Roman" pitchFamily="18" charset="0"/>
                <a:cs typeface="Times New Roman" pitchFamily="18" charset="0"/>
              </a:rPr>
              <a:t>Deuteronomy</a:t>
            </a:r>
            <a:r>
              <a:rPr lang="en-US" sz="2000" dirty="0" smtClean="0">
                <a:latin typeface="Times New Roman" pitchFamily="18" charset="0"/>
                <a:cs typeface="Times New Roman" pitchFamily="18" charset="0"/>
              </a:rPr>
              <a:t> – Place for Worship in the Land – Northern and Southern  </a:t>
            </a:r>
            <a:endParaRPr lang="en-US" sz="2000" dirty="0">
              <a:latin typeface="Times New Roman" pitchFamily="18" charset="0"/>
              <a:cs typeface="Times New Roman" pitchFamily="18" charset="0"/>
            </a:endParaRPr>
          </a:p>
        </p:txBody>
      </p:sp>
      <p:sp>
        <p:nvSpPr>
          <p:cNvPr id="9" name="Rectangle 8"/>
          <p:cNvSpPr/>
          <p:nvPr/>
        </p:nvSpPr>
        <p:spPr>
          <a:xfrm>
            <a:off x="290286" y="4555551"/>
            <a:ext cx="8610600"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a:latin typeface="Times New Roman" pitchFamily="18" charset="0"/>
                <a:cs typeface="Times New Roman" pitchFamily="18" charset="0"/>
              </a:rPr>
              <a:t>Nahum</a:t>
            </a:r>
            <a:r>
              <a:rPr lang="en-US" sz="2000" dirty="0">
                <a:latin typeface="Times New Roman" pitchFamily="18" charset="0"/>
                <a:cs typeface="Times New Roman" pitchFamily="18" charset="0"/>
              </a:rPr>
              <a:t> - Nineveh has gone into apostasy (approx. 125 years after Jonah) and will be destroyed. </a:t>
            </a:r>
          </a:p>
          <a:p>
            <a:endParaRPr lang="en-US" sz="1200" dirty="0">
              <a:latin typeface="Times New Roman" pitchFamily="18" charset="0"/>
              <a:cs typeface="Times New Roman" pitchFamily="18" charset="0"/>
            </a:endParaRPr>
          </a:p>
          <a:p>
            <a:r>
              <a:rPr lang="en-US" sz="2000" b="1" dirty="0">
                <a:latin typeface="Times New Roman" pitchFamily="18" charset="0"/>
                <a:cs typeface="Times New Roman" pitchFamily="18" charset="0"/>
              </a:rPr>
              <a:t>Habakkuk</a:t>
            </a:r>
            <a:r>
              <a:rPr lang="en-US" sz="2000" dirty="0">
                <a:latin typeface="Times New Roman" pitchFamily="18" charset="0"/>
                <a:cs typeface="Times New Roman" pitchFamily="18" charset="0"/>
              </a:rPr>
              <a:t> - Near the end of the kingdom of Judah, Habakkuk asks God why He is not dealing with Judah's sins.  God says He will use the </a:t>
            </a:r>
            <a:r>
              <a:rPr lang="en-US" sz="2000" dirty="0" smtClean="0">
                <a:latin typeface="Times New Roman" pitchFamily="18" charset="0"/>
                <a:cs typeface="Times New Roman" pitchFamily="18" charset="0"/>
              </a:rPr>
              <a:t>Babylonians</a:t>
            </a:r>
            <a:r>
              <a:rPr lang="en-US" sz="2000" dirty="0">
                <a:latin typeface="Times New Roman" pitchFamily="18" charset="0"/>
                <a:cs typeface="Times New Roman" pitchFamily="18" charset="0"/>
              </a:rPr>
              <a:t>.  Habakkuk asks how God can use a nation that is even worse than Judah. </a:t>
            </a:r>
          </a:p>
        </p:txBody>
      </p:sp>
    </p:spTree>
    <p:extLst>
      <p:ext uri="{BB962C8B-B14F-4D97-AF65-F5344CB8AC3E}">
        <p14:creationId xmlns:p14="http://schemas.microsoft.com/office/powerpoint/2010/main" val="557302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18: </a:t>
            </a:r>
            <a:r>
              <a:rPr lang="en-US" sz="4900" dirty="0" smtClean="0"/>
              <a:t>Jeremiah &amp; the </a:t>
            </a:r>
            <a:r>
              <a:rPr lang="en-US" sz="4900" dirty="0" err="1" smtClean="0"/>
              <a:t>Deuteronomic</a:t>
            </a:r>
            <a:r>
              <a:rPr lang="en-US" sz="4900" dirty="0" smtClean="0"/>
              <a:t> History</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33</a:t>
            </a:fld>
            <a:endParaRPr lang="en-US"/>
          </a:p>
        </p:txBody>
      </p:sp>
      <p:sp>
        <p:nvSpPr>
          <p:cNvPr id="5" name="TextBox 4"/>
          <p:cNvSpPr txBox="1"/>
          <p:nvPr/>
        </p:nvSpPr>
        <p:spPr>
          <a:xfrm>
            <a:off x="228600" y="1828800"/>
            <a:ext cx="8229600" cy="4154984"/>
          </a:xfrm>
          <a:prstGeom prst="rect">
            <a:avLst/>
          </a:prstGeom>
          <a:noFill/>
        </p:spPr>
        <p:txBody>
          <a:bodyPr wrap="square" rtlCol="0">
            <a:spAutoFit/>
          </a:bodyPr>
          <a:lstStyle/>
          <a:p>
            <a:pPr marL="342900" indent="-342900">
              <a:buAutoNum type="alphaUcPeriod"/>
            </a:pPr>
            <a:r>
              <a:rPr lang="en-US" sz="2200" b="1" u="sng" dirty="0" smtClean="0">
                <a:latin typeface="Times New Roman" panose="02020603050405020304" pitchFamily="18" charset="0"/>
                <a:cs typeface="Times New Roman" panose="02020603050405020304" pitchFamily="18" charset="0"/>
              </a:rPr>
              <a:t>Jeremiah the Prophet</a:t>
            </a:r>
          </a:p>
          <a:p>
            <a:pPr lvl="1"/>
            <a:r>
              <a:rPr lang="en-US" sz="2200" dirty="0">
                <a:latin typeface="Times New Roman" panose="02020603050405020304" pitchFamily="18" charset="0"/>
                <a:cs typeface="Times New Roman" panose="02020603050405020304" pitchFamily="18" charset="0"/>
              </a:rPr>
              <a:t>The Background of the Book of Jeremiah</a:t>
            </a:r>
          </a:p>
          <a:p>
            <a:pPr lvl="1"/>
            <a:r>
              <a:rPr lang="en-US" sz="2200" dirty="0">
                <a:latin typeface="Times New Roman" panose="02020603050405020304" pitchFamily="18" charset="0"/>
                <a:cs typeface="Times New Roman" panose="02020603050405020304" pitchFamily="18" charset="0"/>
              </a:rPr>
              <a:t>The Political Situation of Jeremiah’s Day</a:t>
            </a:r>
          </a:p>
          <a:p>
            <a:pPr lvl="1"/>
            <a:r>
              <a:rPr lang="en-US" sz="2200" dirty="0">
                <a:latin typeface="Times New Roman" panose="02020603050405020304" pitchFamily="18" charset="0"/>
                <a:cs typeface="Times New Roman" panose="02020603050405020304" pitchFamily="18" charset="0"/>
              </a:rPr>
              <a:t>Jeremiah’s Message</a:t>
            </a:r>
          </a:p>
          <a:p>
            <a:pPr lvl="1"/>
            <a:r>
              <a:rPr lang="en-US" sz="2200" dirty="0">
                <a:latin typeface="Times New Roman" panose="02020603050405020304" pitchFamily="18" charset="0"/>
                <a:cs typeface="Times New Roman" panose="02020603050405020304" pitchFamily="18" charset="0"/>
              </a:rPr>
              <a:t>The Temple Sermon</a:t>
            </a:r>
          </a:p>
          <a:p>
            <a:pPr lvl="1"/>
            <a:r>
              <a:rPr lang="en-US" sz="2200" dirty="0">
                <a:latin typeface="Times New Roman" panose="02020603050405020304" pitchFamily="18" charset="0"/>
                <a:cs typeface="Times New Roman" panose="02020603050405020304" pitchFamily="18" charset="0"/>
              </a:rPr>
              <a:t>Jeremiah’s “Confessions”</a:t>
            </a:r>
          </a:p>
          <a:p>
            <a:pPr lvl="1"/>
            <a:r>
              <a:rPr lang="en-US" sz="2200" dirty="0">
                <a:latin typeface="Times New Roman" panose="02020603050405020304" pitchFamily="18" charset="0"/>
                <a:cs typeface="Times New Roman" panose="02020603050405020304" pitchFamily="18" charset="0"/>
              </a:rPr>
              <a:t>The Call of the Prophet</a:t>
            </a:r>
          </a:p>
          <a:p>
            <a:pPr lvl="1"/>
            <a:r>
              <a:rPr lang="en-US" sz="2200" dirty="0">
                <a:latin typeface="Times New Roman" panose="02020603050405020304" pitchFamily="18" charset="0"/>
                <a:cs typeface="Times New Roman" panose="02020603050405020304" pitchFamily="18" charset="0"/>
              </a:rPr>
              <a:t>Jeremiah’s Words of Hope</a:t>
            </a:r>
          </a:p>
          <a:p>
            <a:pPr marL="342900" indent="-342900">
              <a:buAutoNum type="alphaUcPeriod"/>
            </a:pPr>
            <a:r>
              <a:rPr lang="en-US" sz="2200" b="1" u="sng" dirty="0" smtClean="0">
                <a:latin typeface="Times New Roman" panose="02020603050405020304" pitchFamily="18" charset="0"/>
                <a:cs typeface="Times New Roman" panose="02020603050405020304" pitchFamily="18" charset="0"/>
              </a:rPr>
              <a:t>The </a:t>
            </a:r>
            <a:r>
              <a:rPr lang="en-US" sz="2200" b="1" u="sng" dirty="0" err="1" smtClean="0">
                <a:latin typeface="Times New Roman" panose="02020603050405020304" pitchFamily="18" charset="0"/>
                <a:cs typeface="Times New Roman" panose="02020603050405020304" pitchFamily="18" charset="0"/>
              </a:rPr>
              <a:t>Deuteronomist’s</a:t>
            </a:r>
            <a:r>
              <a:rPr lang="en-US" sz="2200" b="1" u="sng" dirty="0" smtClean="0">
                <a:latin typeface="Times New Roman" panose="02020603050405020304" pitchFamily="18" charset="0"/>
                <a:cs typeface="Times New Roman" panose="02020603050405020304" pitchFamily="18" charset="0"/>
              </a:rPr>
              <a:t> History</a:t>
            </a:r>
          </a:p>
          <a:p>
            <a:pPr lvl="1"/>
            <a:r>
              <a:rPr lang="en-US" sz="2200" dirty="0" smtClean="0">
                <a:latin typeface="Times New Roman" panose="02020603050405020304" pitchFamily="18" charset="0"/>
                <a:cs typeface="Times New Roman" panose="02020603050405020304" pitchFamily="18" charset="0"/>
              </a:rPr>
              <a:t>Origins</a:t>
            </a:r>
          </a:p>
          <a:p>
            <a:pPr lvl="1"/>
            <a:r>
              <a:rPr lang="en-US" sz="2200" dirty="0" smtClean="0">
                <a:latin typeface="Times New Roman" panose="02020603050405020304" pitchFamily="18" charset="0"/>
                <a:cs typeface="Times New Roman" panose="02020603050405020304" pitchFamily="18" charset="0"/>
              </a:rPr>
              <a:t>The Pattern of the </a:t>
            </a:r>
            <a:r>
              <a:rPr lang="en-US" sz="2200" dirty="0" err="1" smtClean="0">
                <a:latin typeface="Times New Roman" panose="02020603050405020304" pitchFamily="18" charset="0"/>
                <a:cs typeface="Times New Roman" panose="02020603050405020304" pitchFamily="18" charset="0"/>
              </a:rPr>
              <a:t>Deuteronomic</a:t>
            </a:r>
            <a:r>
              <a:rPr lang="en-US" sz="2200" dirty="0" smtClean="0">
                <a:latin typeface="Times New Roman" panose="02020603050405020304" pitchFamily="18" charset="0"/>
                <a:cs typeface="Times New Roman" panose="02020603050405020304" pitchFamily="18" charset="0"/>
              </a:rPr>
              <a:t> History</a:t>
            </a:r>
          </a:p>
          <a:p>
            <a:pPr lvl="1"/>
            <a:r>
              <a:rPr lang="en-US" sz="2200" dirty="0" smtClean="0">
                <a:latin typeface="Times New Roman" panose="02020603050405020304" pitchFamily="18" charset="0"/>
                <a:cs typeface="Times New Roman" panose="02020603050405020304" pitchFamily="18" charset="0"/>
              </a:rPr>
              <a:t>Conclusion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81200"/>
            <a:ext cx="2247687"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5069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18: </a:t>
            </a:r>
            <a:r>
              <a:rPr lang="en-US" sz="4900" dirty="0" smtClean="0"/>
              <a:t>Jeremiah &amp; the </a:t>
            </a:r>
            <a:r>
              <a:rPr lang="en-US" sz="4900" dirty="0" err="1" smtClean="0"/>
              <a:t>Deuteronomic</a:t>
            </a:r>
            <a:r>
              <a:rPr lang="en-US" sz="4900" dirty="0" smtClean="0"/>
              <a:t> History</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34</a:t>
            </a:fld>
            <a:endParaRPr lang="en-US"/>
          </a:p>
        </p:txBody>
      </p:sp>
      <p:sp>
        <p:nvSpPr>
          <p:cNvPr id="7" name="Rectangle 6"/>
          <p:cNvSpPr/>
          <p:nvPr/>
        </p:nvSpPr>
        <p:spPr>
          <a:xfrm>
            <a:off x="351970" y="1676400"/>
            <a:ext cx="8487230"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a:latin typeface="Times New Roman" pitchFamily="18" charset="0"/>
                <a:cs typeface="Times New Roman" pitchFamily="18" charset="0"/>
              </a:rPr>
              <a:t>Jeremiah</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sz="2000" dirty="0">
                <a:latin typeface="Times New Roman" pitchFamily="18" charset="0"/>
                <a:cs typeface="Times New Roman" pitchFamily="18" charset="0"/>
              </a:rPr>
              <a:t>Called by God to proclaim the news of judgment to Judah, which came.  God establishes a New Covenant. </a:t>
            </a:r>
            <a:r>
              <a:rPr lang="en-US" sz="2000" dirty="0" smtClean="0">
                <a:latin typeface="Times New Roman" pitchFamily="18" charset="0"/>
                <a:cs typeface="Times New Roman" pitchFamily="18" charset="0"/>
              </a:rPr>
              <a:t> His </a:t>
            </a:r>
            <a:r>
              <a:rPr lang="en-US" sz="2000" dirty="0" err="1" smtClean="0">
                <a:latin typeface="Times New Roman" pitchFamily="18" charset="0"/>
                <a:cs typeface="Times New Roman" pitchFamily="18" charset="0"/>
              </a:rPr>
              <a:t>minitry</a:t>
            </a:r>
            <a:r>
              <a:rPr lang="en-US" sz="2000" dirty="0" smtClean="0">
                <a:latin typeface="Times New Roman" pitchFamily="18" charset="0"/>
                <a:cs typeface="Times New Roman" pitchFamily="18" charset="0"/>
              </a:rPr>
              <a:t> extended 45 years</a:t>
            </a:r>
            <a:endParaRPr lang="en-US" sz="2000" dirty="0">
              <a:latin typeface="Times New Roman" pitchFamily="18" charset="0"/>
              <a:cs typeface="Times New Roman" pitchFamily="18" charset="0"/>
            </a:endParaRPr>
          </a:p>
        </p:txBody>
      </p:sp>
      <p:sp>
        <p:nvSpPr>
          <p:cNvPr id="8" name="TextBox 7"/>
          <p:cNvSpPr txBox="1"/>
          <p:nvPr/>
        </p:nvSpPr>
        <p:spPr>
          <a:xfrm>
            <a:off x="361041" y="2895600"/>
            <a:ext cx="8342087" cy="313932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AutoNum type="arabicPeriod"/>
            </a:pPr>
            <a:r>
              <a:rPr lang="en-US" sz="2200" i="1" dirty="0" smtClean="0">
                <a:latin typeface="Times New Roman" panose="02020603050405020304" pitchFamily="18" charset="0"/>
                <a:cs typeface="Times New Roman" panose="02020603050405020304" pitchFamily="18" charset="0"/>
              </a:rPr>
              <a:t>Chapters 1-25</a:t>
            </a:r>
            <a:r>
              <a:rPr lang="en-US" sz="2200" dirty="0" smtClean="0">
                <a:latin typeface="Times New Roman" panose="02020603050405020304" pitchFamily="18" charset="0"/>
                <a:cs typeface="Times New Roman" panose="02020603050405020304" pitchFamily="18" charset="0"/>
              </a:rPr>
              <a:t>:  Oracles and accounts involving the evil of Judah under three kings: Josiah (1-6), </a:t>
            </a:r>
            <a:r>
              <a:rPr lang="en-US" sz="2200" dirty="0" err="1" smtClean="0">
                <a:latin typeface="Times New Roman" panose="02020603050405020304" pitchFamily="18" charset="0"/>
                <a:cs typeface="Times New Roman" panose="02020603050405020304" pitchFamily="18" charset="0"/>
              </a:rPr>
              <a:t>Jehoiakim</a:t>
            </a:r>
            <a:r>
              <a:rPr lang="en-US" sz="2200" dirty="0" smtClean="0">
                <a:latin typeface="Times New Roman" panose="02020603050405020304" pitchFamily="18" charset="0"/>
                <a:cs typeface="Times New Roman" panose="02020603050405020304" pitchFamily="18" charset="0"/>
              </a:rPr>
              <a:t> (7-20), and Zedekiah (21-24) </a:t>
            </a:r>
          </a:p>
          <a:p>
            <a:pPr marL="342900" indent="-342900">
              <a:buAutoNum type="arabicPeriod"/>
            </a:pPr>
            <a:r>
              <a:rPr lang="en-US" sz="2200" i="1" dirty="0" smtClean="0">
                <a:latin typeface="Times New Roman" panose="02020603050405020304" pitchFamily="18" charset="0"/>
                <a:cs typeface="Times New Roman" panose="02020603050405020304" pitchFamily="18" charset="0"/>
              </a:rPr>
              <a:t>Chapters 26-36</a:t>
            </a:r>
            <a:r>
              <a:rPr lang="en-US" sz="2200" dirty="0" smtClean="0">
                <a:latin typeface="Times New Roman" panose="02020603050405020304" pitchFamily="18" charset="0"/>
                <a:cs typeface="Times New Roman" panose="02020603050405020304" pitchFamily="18" charset="0"/>
              </a:rPr>
              <a:t>: Stories about the prophet and oracles from the times of </a:t>
            </a:r>
            <a:r>
              <a:rPr lang="en-US" sz="2200" dirty="0" err="1" smtClean="0">
                <a:latin typeface="Times New Roman" panose="02020603050405020304" pitchFamily="18" charset="0"/>
                <a:cs typeface="Times New Roman" panose="02020603050405020304" pitchFamily="18" charset="0"/>
              </a:rPr>
              <a:t>Jehoiakim</a:t>
            </a:r>
            <a:r>
              <a:rPr lang="en-US" sz="2200" dirty="0" smtClean="0">
                <a:latin typeface="Times New Roman" panose="02020603050405020304" pitchFamily="18" charset="0"/>
                <a:cs typeface="Times New Roman" panose="02020603050405020304" pitchFamily="18" charset="0"/>
              </a:rPr>
              <a:t> and Zedekiah.  </a:t>
            </a:r>
          </a:p>
          <a:p>
            <a:pPr marL="342900" indent="-342900">
              <a:buAutoNum type="arabicPeriod"/>
            </a:pPr>
            <a:r>
              <a:rPr lang="en-US" sz="2200" dirty="0" smtClean="0">
                <a:latin typeface="Times New Roman" panose="02020603050405020304" pitchFamily="18" charset="0"/>
                <a:cs typeface="Times New Roman" panose="02020603050405020304" pitchFamily="18" charset="0"/>
              </a:rPr>
              <a:t>Chapters 37-45: The Story of Jeremiah’s last days.</a:t>
            </a:r>
          </a:p>
          <a:p>
            <a:pPr marL="342900" indent="-342900">
              <a:buAutoNum type="arabicPeriod"/>
            </a:pPr>
            <a:r>
              <a:rPr lang="en-US" sz="2200" dirty="0" smtClean="0">
                <a:latin typeface="Times New Roman" panose="02020603050405020304" pitchFamily="18" charset="0"/>
                <a:cs typeface="Times New Roman" panose="02020603050405020304" pitchFamily="18" charset="0"/>
              </a:rPr>
              <a:t>Chapters 46-51:  Oracles against foreign nations.</a:t>
            </a:r>
          </a:p>
          <a:p>
            <a:pPr marL="342900" indent="-342900">
              <a:buAutoNum type="arabicPeriod"/>
            </a:pPr>
            <a:r>
              <a:rPr lang="en-US" sz="2200" dirty="0" smtClean="0">
                <a:latin typeface="Times New Roman" panose="02020603050405020304" pitchFamily="18" charset="0"/>
                <a:cs typeface="Times New Roman" panose="02020603050405020304" pitchFamily="18" charset="0"/>
              </a:rPr>
              <a:t>Chapters 52:        An appendix describing the fall of Jerusalem in 586 (taken from 2 Kings 25 to complete the story of Jeremiah’s words).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951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18: </a:t>
            </a:r>
            <a:r>
              <a:rPr lang="en-US" sz="4900" dirty="0" smtClean="0"/>
              <a:t>Jeremiah &amp; the </a:t>
            </a:r>
            <a:r>
              <a:rPr lang="en-US" sz="4900" dirty="0" err="1" smtClean="0"/>
              <a:t>Deuteronomic</a:t>
            </a:r>
            <a:r>
              <a:rPr lang="en-US" sz="4900" dirty="0" smtClean="0"/>
              <a:t> History</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35</a:t>
            </a:fld>
            <a:endParaRPr lang="en-US"/>
          </a:p>
        </p:txBody>
      </p:sp>
      <p:sp>
        <p:nvSpPr>
          <p:cNvPr id="7" name="Rectangle 6"/>
          <p:cNvSpPr/>
          <p:nvPr/>
        </p:nvSpPr>
        <p:spPr>
          <a:xfrm>
            <a:off x="351969" y="1654629"/>
            <a:ext cx="8411029"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Clr>
                <a:schemeClr val="accent1">
                  <a:lumMod val="75000"/>
                </a:schemeClr>
              </a:buClr>
              <a:buFont typeface="Courier New" panose="02070309020205020404" pitchFamily="49" charset="0"/>
              <a:buChar char="o"/>
            </a:pPr>
            <a:r>
              <a:rPr lang="en-US" sz="2400" b="1" dirty="0">
                <a:latin typeface="Times New Roman" pitchFamily="18" charset="0"/>
                <a:cs typeface="Times New Roman" pitchFamily="18" charset="0"/>
              </a:rPr>
              <a:t>Jeremiah</a:t>
            </a:r>
            <a:r>
              <a:rPr lang="en-US" b="1"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p>
          <a:p>
            <a:pPr marL="342900" indent="-342900">
              <a:buClr>
                <a:schemeClr val="accent1">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His </a:t>
            </a:r>
            <a:r>
              <a:rPr lang="en-US" sz="2000" dirty="0">
                <a:latin typeface="Times New Roman" panose="02020603050405020304" pitchFamily="18" charset="0"/>
                <a:cs typeface="Times New Roman" panose="02020603050405020304" pitchFamily="18" charset="0"/>
              </a:rPr>
              <a:t>ministry extended 45 years. </a:t>
            </a:r>
            <a:endParaRPr lang="en-US" sz="2000" dirty="0" smtClean="0">
              <a:latin typeface="Times New Roman" panose="02020603050405020304" pitchFamily="18" charset="0"/>
              <a:cs typeface="Times New Roman" panose="02020603050405020304" pitchFamily="18" charset="0"/>
            </a:endParaRPr>
          </a:p>
          <a:p>
            <a:pPr marL="342900" indent="-342900">
              <a:buClr>
                <a:schemeClr val="accent1">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His preaching was on two themes:  Idolatry &amp; Injustice</a:t>
            </a:r>
          </a:p>
          <a:p>
            <a:pPr marL="342900" indent="-342900">
              <a:buClr>
                <a:schemeClr val="accent1">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Temple Sermon – when King </a:t>
            </a:r>
            <a:r>
              <a:rPr lang="en-US" sz="2000" dirty="0" err="1" smtClean="0">
                <a:latin typeface="Times New Roman" panose="02020603050405020304" pitchFamily="18" charset="0"/>
                <a:cs typeface="Times New Roman" panose="02020603050405020304" pitchFamily="18" charset="0"/>
              </a:rPr>
              <a:t>Jehoiahkim</a:t>
            </a:r>
            <a:r>
              <a:rPr lang="en-US" sz="2000" dirty="0" smtClean="0">
                <a:latin typeface="Times New Roman" panose="02020603050405020304" pitchFamily="18" charset="0"/>
                <a:cs typeface="Times New Roman" panose="02020603050405020304" pitchFamily="18" charset="0"/>
              </a:rPr>
              <a:t> became king and began to turn back form Josiah’s Reforms.  Two accounts: Chapter 7 and 26 </a:t>
            </a:r>
          </a:p>
          <a:p>
            <a:pPr marL="342900" indent="-342900">
              <a:buClr>
                <a:schemeClr val="accent1">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He is imprisoned for his views and prophesy – King </a:t>
            </a:r>
            <a:r>
              <a:rPr lang="en-US" sz="2000" dirty="0" err="1" smtClean="0">
                <a:latin typeface="Times New Roman" panose="02020603050405020304" pitchFamily="18" charset="0"/>
                <a:cs typeface="Times New Roman" panose="02020603050405020304" pitchFamily="18" charset="0"/>
              </a:rPr>
              <a:t>Jehoiakim</a:t>
            </a:r>
            <a:r>
              <a:rPr lang="en-US" sz="2000" dirty="0" smtClean="0">
                <a:latin typeface="Times New Roman" panose="02020603050405020304" pitchFamily="18" charset="0"/>
                <a:cs typeface="Times New Roman" panose="02020603050405020304" pitchFamily="18" charset="0"/>
              </a:rPr>
              <a:t> and King Zedekiah persecuted him –wanted silence him.   </a:t>
            </a:r>
          </a:p>
        </p:txBody>
      </p:sp>
      <p:sp>
        <p:nvSpPr>
          <p:cNvPr id="3" name="Rectangle 2"/>
          <p:cNvSpPr/>
          <p:nvPr/>
        </p:nvSpPr>
        <p:spPr>
          <a:xfrm>
            <a:off x="333826" y="4114800"/>
            <a:ext cx="8429173" cy="255454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r>
              <a:rPr lang="en-US" sz="2000" b="1" i="1" dirty="0">
                <a:solidFill>
                  <a:prstClr val="black"/>
                </a:solidFill>
                <a:latin typeface="Times New Roman" panose="02020603050405020304" pitchFamily="18" charset="0"/>
                <a:cs typeface="Times New Roman" panose="02020603050405020304" pitchFamily="18" charset="0"/>
              </a:rPr>
              <a:t>The call of the Prophet</a:t>
            </a:r>
            <a:r>
              <a:rPr lang="en-US" sz="2000" dirty="0">
                <a:solidFill>
                  <a:prstClr val="black"/>
                </a:solidFill>
                <a:latin typeface="Times New Roman" panose="02020603050405020304" pitchFamily="18" charset="0"/>
                <a:cs typeface="Times New Roman" panose="02020603050405020304" pitchFamily="18" charset="0"/>
              </a:rPr>
              <a:t>:  Chapter 1</a:t>
            </a:r>
          </a:p>
          <a:p>
            <a:pPr marL="342900" lvl="0" indent="-342900">
              <a:buClr>
                <a:srgbClr val="00B0F0"/>
              </a:buClr>
              <a:buFont typeface="Courier New" panose="02070309020205020404" pitchFamily="49" charset="0"/>
              <a:buChar char="o"/>
            </a:pPr>
            <a:r>
              <a:rPr lang="en-US" sz="2000" dirty="0">
                <a:solidFill>
                  <a:prstClr val="black"/>
                </a:solidFill>
                <a:latin typeface="Times New Roman" panose="02020603050405020304" pitchFamily="18" charset="0"/>
                <a:cs typeface="Times New Roman" panose="02020603050405020304" pitchFamily="18" charset="0"/>
              </a:rPr>
              <a:t>God speaks to Jeremiah as a young man an tells him that he has been set aside for the task of prophet from before his birth.  Similar to Isaiah (1:6 and Ezekiel (1-3).  </a:t>
            </a:r>
          </a:p>
          <a:p>
            <a:pPr lvl="0"/>
            <a:r>
              <a:rPr lang="en-US" sz="2000" b="1" i="1" dirty="0">
                <a:solidFill>
                  <a:prstClr val="black"/>
                </a:solidFill>
                <a:latin typeface="Times New Roman" panose="02020603050405020304" pitchFamily="18" charset="0"/>
                <a:cs typeface="Times New Roman" panose="02020603050405020304" pitchFamily="18" charset="0"/>
              </a:rPr>
              <a:t>Words of Hope  </a:t>
            </a:r>
            <a:r>
              <a:rPr lang="en-US" sz="2000" dirty="0">
                <a:solidFill>
                  <a:prstClr val="black"/>
                </a:solidFill>
                <a:latin typeface="Times New Roman" panose="02020603050405020304" pitchFamily="18" charset="0"/>
                <a:cs typeface="Times New Roman" panose="02020603050405020304" pitchFamily="18" charset="0"/>
              </a:rPr>
              <a:t>- Book of Consolation</a:t>
            </a:r>
          </a:p>
          <a:p>
            <a:pPr marL="342900" lvl="0" indent="-342900">
              <a:buClr>
                <a:srgbClr val="00B0F0"/>
              </a:buClr>
              <a:buFont typeface="Courier New" panose="02070309020205020404" pitchFamily="49" charset="0"/>
              <a:buChar char="o"/>
            </a:pPr>
            <a:r>
              <a:rPr lang="en-US" sz="2000" dirty="0">
                <a:solidFill>
                  <a:prstClr val="black"/>
                </a:solidFill>
                <a:latin typeface="Times New Roman" panose="02020603050405020304" pitchFamily="18" charset="0"/>
                <a:cs typeface="Times New Roman" panose="02020603050405020304" pitchFamily="18" charset="0"/>
              </a:rPr>
              <a:t>These are words of healing, visions of fruitful fields, the joy of singing, hope for free travel t Jerusalem for feast and a return </a:t>
            </a:r>
            <a:r>
              <a:rPr lang="en-US" sz="2000" dirty="0" smtClean="0">
                <a:solidFill>
                  <a:prstClr val="black"/>
                </a:solidFill>
                <a:latin typeface="Times New Roman" panose="02020603050405020304" pitchFamily="18" charset="0"/>
                <a:cs typeface="Times New Roman" panose="02020603050405020304" pitchFamily="18" charset="0"/>
              </a:rPr>
              <a:t>the </a:t>
            </a:r>
            <a:r>
              <a:rPr lang="en-US" sz="2000" dirty="0">
                <a:solidFill>
                  <a:prstClr val="black"/>
                </a:solidFill>
                <a:latin typeface="Times New Roman" panose="02020603050405020304" pitchFamily="18" charset="0"/>
                <a:cs typeface="Times New Roman" panose="02020603050405020304" pitchFamily="18" charset="0"/>
              </a:rPr>
              <a:t>great days of David and Solomon when the nation was one.  </a:t>
            </a:r>
          </a:p>
        </p:txBody>
      </p:sp>
    </p:spTree>
    <p:extLst>
      <p:ext uri="{BB962C8B-B14F-4D97-AF65-F5344CB8AC3E}">
        <p14:creationId xmlns:p14="http://schemas.microsoft.com/office/powerpoint/2010/main" val="4069711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18: </a:t>
            </a:r>
            <a:r>
              <a:rPr lang="en-US" sz="4900" dirty="0" smtClean="0"/>
              <a:t>Jeremiah &amp; the </a:t>
            </a:r>
            <a:r>
              <a:rPr lang="en-US" sz="4900" dirty="0" err="1" smtClean="0"/>
              <a:t>Deuteronomic</a:t>
            </a:r>
            <a:r>
              <a:rPr lang="en-US" sz="4900" dirty="0" smtClean="0"/>
              <a:t> History</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36</a:t>
            </a:fld>
            <a:endParaRPr lang="en-US"/>
          </a:p>
        </p:txBody>
      </p:sp>
      <p:sp>
        <p:nvSpPr>
          <p:cNvPr id="8" name="TextBox 7"/>
          <p:cNvSpPr txBox="1"/>
          <p:nvPr/>
        </p:nvSpPr>
        <p:spPr>
          <a:xfrm>
            <a:off x="326571" y="1676400"/>
            <a:ext cx="3886200" cy="224676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b="1" u="sng" dirty="0" smtClean="0">
                <a:latin typeface="Times New Roman" panose="02020603050405020304" pitchFamily="18" charset="0"/>
                <a:cs typeface="Times New Roman" panose="02020603050405020304" pitchFamily="18" charset="0"/>
              </a:rPr>
              <a:t>Message</a:t>
            </a:r>
          </a:p>
          <a:p>
            <a:r>
              <a:rPr lang="en-US" sz="2000" b="1" u="sng" dirty="0" smtClean="0">
                <a:latin typeface="Times New Roman" panose="02020603050405020304" pitchFamily="18" charset="0"/>
                <a:cs typeface="Times New Roman" panose="02020603050405020304" pitchFamily="18" charset="0"/>
              </a:rPr>
              <a:t>Visions </a:t>
            </a:r>
          </a:p>
          <a:p>
            <a:pPr marL="285750" indent="-285750">
              <a:buClr>
                <a:schemeClr val="accent5">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The almond tree      </a:t>
            </a:r>
            <a:r>
              <a:rPr lang="en-US" sz="2000" dirty="0" smtClean="0">
                <a:latin typeface="Times New Roman" panose="02020603050405020304" pitchFamily="18" charset="0"/>
                <a:cs typeface="Times New Roman" panose="02020603050405020304" pitchFamily="18" charset="0"/>
              </a:rPr>
              <a:t>  1:11-12</a:t>
            </a:r>
            <a:endParaRPr lang="en-US" sz="2000" dirty="0" smtClean="0">
              <a:latin typeface="Times New Roman" panose="02020603050405020304" pitchFamily="18" charset="0"/>
              <a:cs typeface="Times New Roman" panose="02020603050405020304" pitchFamily="18" charset="0"/>
            </a:endParaRPr>
          </a:p>
          <a:p>
            <a:pPr marL="285750" indent="-285750">
              <a:buClr>
                <a:schemeClr val="accent5">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The boiling </a:t>
            </a:r>
            <a:r>
              <a:rPr lang="en-US" sz="2000" dirty="0" smtClean="0">
                <a:latin typeface="Times New Roman" panose="02020603050405020304" pitchFamily="18" charset="0"/>
                <a:cs typeface="Times New Roman" panose="02020603050405020304" pitchFamily="18" charset="0"/>
              </a:rPr>
              <a:t>pot          1:13-19</a:t>
            </a:r>
            <a:endParaRPr lang="en-US" sz="2000" dirty="0" smtClean="0">
              <a:latin typeface="Times New Roman" panose="02020603050405020304" pitchFamily="18" charset="0"/>
              <a:cs typeface="Times New Roman" panose="02020603050405020304" pitchFamily="18" charset="0"/>
            </a:endParaRPr>
          </a:p>
          <a:p>
            <a:pPr marL="285750" indent="-285750">
              <a:buClr>
                <a:schemeClr val="accent5">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The loin cloth	   </a:t>
            </a:r>
            <a:r>
              <a:rPr lang="en-US" sz="2000" dirty="0" smtClean="0">
                <a:latin typeface="Times New Roman" panose="02020603050405020304" pitchFamily="18" charset="0"/>
                <a:cs typeface="Times New Roman" panose="02020603050405020304" pitchFamily="18" charset="0"/>
              </a:rPr>
              <a:t>       13:1-7</a:t>
            </a:r>
            <a:endParaRPr lang="en-US" sz="2000" dirty="0" smtClean="0">
              <a:latin typeface="Times New Roman" panose="02020603050405020304" pitchFamily="18" charset="0"/>
              <a:cs typeface="Times New Roman" panose="02020603050405020304" pitchFamily="18" charset="0"/>
            </a:endParaRPr>
          </a:p>
          <a:p>
            <a:pPr marL="285750" indent="-285750">
              <a:buClr>
                <a:schemeClr val="accent5">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The basket of figs </a:t>
            </a:r>
            <a:r>
              <a:rPr lang="en-US" sz="2000" dirty="0" smtClean="0">
                <a:latin typeface="Times New Roman" panose="02020603050405020304" pitchFamily="18" charset="0"/>
                <a:cs typeface="Times New Roman" panose="02020603050405020304" pitchFamily="18" charset="0"/>
              </a:rPr>
              <a:t>    24:1-10</a:t>
            </a:r>
            <a:endParaRPr lang="en-US" sz="2000" dirty="0" smtClean="0">
              <a:latin typeface="Times New Roman" panose="02020603050405020304" pitchFamily="18" charset="0"/>
              <a:cs typeface="Times New Roman" panose="02020603050405020304" pitchFamily="18" charset="0"/>
            </a:endParaRPr>
          </a:p>
          <a:p>
            <a:pPr marL="285750" indent="-285750">
              <a:buClr>
                <a:schemeClr val="accent5">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The wine-drinkers </a:t>
            </a:r>
            <a:r>
              <a:rPr lang="en-US" sz="2000" dirty="0" smtClean="0">
                <a:latin typeface="Times New Roman" panose="02020603050405020304" pitchFamily="18" charset="0"/>
                <a:cs typeface="Times New Roman" panose="02020603050405020304" pitchFamily="18" charset="0"/>
              </a:rPr>
              <a:t>   25:15-38</a:t>
            </a:r>
            <a:endParaRPr lang="en-US" sz="2000" dirty="0" smtClean="0">
              <a:latin typeface="Times New Roman" panose="02020603050405020304" pitchFamily="18" charset="0"/>
              <a:cs typeface="Times New Roman" panose="02020603050405020304" pitchFamily="18" charset="0"/>
            </a:endParaRPr>
          </a:p>
        </p:txBody>
      </p:sp>
      <p:sp>
        <p:nvSpPr>
          <p:cNvPr id="3" name="Rectangle 2"/>
          <p:cNvSpPr/>
          <p:nvPr/>
        </p:nvSpPr>
        <p:spPr>
          <a:xfrm>
            <a:off x="4510315" y="2362200"/>
            <a:ext cx="4423230"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1" algn="ctr"/>
            <a:r>
              <a:rPr lang="en-US" b="1" u="sng" dirty="0" smtClean="0">
                <a:solidFill>
                  <a:prstClr val="black"/>
                </a:solidFill>
                <a:latin typeface="Times New Roman" panose="02020603050405020304" pitchFamily="18" charset="0"/>
                <a:cs typeface="Times New Roman" panose="02020603050405020304" pitchFamily="18" charset="0"/>
              </a:rPr>
              <a:t>Parables</a:t>
            </a:r>
          </a:p>
          <a:p>
            <a:pPr marL="742950" lvl="1" indent="-285750">
              <a:buClr>
                <a:schemeClr val="accent6">
                  <a:lumMod val="75000"/>
                </a:schemeClr>
              </a:buClr>
              <a:buFont typeface="Courier New" panose="02070309020205020404" pitchFamily="49" charset="0"/>
              <a:buChar char="o"/>
            </a:pPr>
            <a:r>
              <a:rPr lang="en-US" dirty="0" smtClean="0">
                <a:solidFill>
                  <a:prstClr val="black"/>
                </a:solidFill>
                <a:latin typeface="Times New Roman" panose="02020603050405020304" pitchFamily="18" charset="0"/>
                <a:cs typeface="Times New Roman" panose="02020603050405020304" pitchFamily="18" charset="0"/>
              </a:rPr>
              <a:t>Jeremiah’s </a:t>
            </a:r>
            <a:r>
              <a:rPr lang="en-US" dirty="0">
                <a:solidFill>
                  <a:prstClr val="black"/>
                </a:solidFill>
                <a:latin typeface="Times New Roman" panose="02020603050405020304" pitchFamily="18" charset="0"/>
                <a:cs typeface="Times New Roman" panose="02020603050405020304" pitchFamily="18" charset="0"/>
              </a:rPr>
              <a:t>bachelorhood  </a:t>
            </a:r>
            <a:r>
              <a:rPr lang="en-US" dirty="0" smtClean="0">
                <a:solidFill>
                  <a:prstClr val="black"/>
                </a:solidFill>
                <a:latin typeface="Times New Roman" panose="02020603050405020304" pitchFamily="18" charset="0"/>
                <a:cs typeface="Times New Roman" panose="02020603050405020304" pitchFamily="18" charset="0"/>
              </a:rPr>
              <a:t>16</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1-4</a:t>
            </a:r>
          </a:p>
          <a:p>
            <a:pPr marL="742950" lvl="1" indent="-285750">
              <a:buClr>
                <a:schemeClr val="accent6">
                  <a:lumMod val="75000"/>
                </a:schemeClr>
              </a:buClr>
              <a:buFont typeface="Courier New" panose="02070309020205020404" pitchFamily="49" charset="0"/>
              <a:buChar char="o"/>
            </a:pPr>
            <a:r>
              <a:rPr lang="en-US" dirty="0" smtClean="0">
                <a:solidFill>
                  <a:prstClr val="black"/>
                </a:solidFill>
                <a:latin typeface="Times New Roman" panose="02020603050405020304" pitchFamily="18" charset="0"/>
                <a:cs typeface="Times New Roman" panose="02020603050405020304" pitchFamily="18" charset="0"/>
              </a:rPr>
              <a:t>The </a:t>
            </a:r>
            <a:r>
              <a:rPr lang="en-US" dirty="0">
                <a:solidFill>
                  <a:prstClr val="black"/>
                </a:solidFill>
                <a:latin typeface="Times New Roman" panose="02020603050405020304" pitchFamily="18" charset="0"/>
                <a:cs typeface="Times New Roman" panose="02020603050405020304" pitchFamily="18" charset="0"/>
              </a:rPr>
              <a:t>potter at work	18: </a:t>
            </a:r>
            <a:r>
              <a:rPr lang="en-US" dirty="0" smtClean="0">
                <a:solidFill>
                  <a:prstClr val="black"/>
                </a:solidFill>
                <a:latin typeface="Times New Roman" panose="02020603050405020304" pitchFamily="18" charset="0"/>
                <a:cs typeface="Times New Roman" panose="02020603050405020304" pitchFamily="18" charset="0"/>
              </a:rPr>
              <a:t>1-12</a:t>
            </a:r>
          </a:p>
          <a:p>
            <a:pPr marL="742950" lvl="1" indent="-285750">
              <a:buClr>
                <a:schemeClr val="accent6">
                  <a:lumMod val="75000"/>
                </a:schemeClr>
              </a:buClr>
              <a:buFont typeface="Courier New" panose="02070309020205020404" pitchFamily="49" charset="0"/>
              <a:buChar char="o"/>
            </a:pPr>
            <a:r>
              <a:rPr lang="en-US" dirty="0" smtClean="0">
                <a:solidFill>
                  <a:prstClr val="black"/>
                </a:solidFill>
                <a:latin typeface="Times New Roman" panose="02020603050405020304" pitchFamily="18" charset="0"/>
                <a:cs typeface="Times New Roman" panose="02020603050405020304" pitchFamily="18" charset="0"/>
              </a:rPr>
              <a:t>The </a:t>
            </a:r>
            <a:r>
              <a:rPr lang="en-US" dirty="0">
                <a:solidFill>
                  <a:prstClr val="black"/>
                </a:solidFill>
                <a:latin typeface="Times New Roman" panose="02020603050405020304" pitchFamily="18" charset="0"/>
                <a:cs typeface="Times New Roman" panose="02020603050405020304" pitchFamily="18" charset="0"/>
              </a:rPr>
              <a:t>broker pot	</a:t>
            </a:r>
            <a:r>
              <a:rPr lang="en-US" dirty="0" smtClean="0">
                <a:solidFill>
                  <a:prstClr val="black"/>
                </a:solidFill>
                <a:latin typeface="Times New Roman" panose="02020603050405020304" pitchFamily="18" charset="0"/>
                <a:cs typeface="Times New Roman" panose="02020603050405020304" pitchFamily="18" charset="0"/>
              </a:rPr>
              <a:t>19</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1-20:6</a:t>
            </a:r>
          </a:p>
          <a:p>
            <a:pPr marL="742950" lvl="1" indent="-285750">
              <a:buClr>
                <a:schemeClr val="accent6">
                  <a:lumMod val="75000"/>
                </a:schemeClr>
              </a:buClr>
              <a:buFont typeface="Courier New" panose="02070309020205020404" pitchFamily="49" charset="0"/>
              <a:buChar char="o"/>
            </a:pPr>
            <a:r>
              <a:rPr lang="en-US" dirty="0" smtClean="0">
                <a:solidFill>
                  <a:prstClr val="black"/>
                </a:solidFill>
                <a:latin typeface="Times New Roman" panose="02020603050405020304" pitchFamily="18" charset="0"/>
                <a:cs typeface="Times New Roman" panose="02020603050405020304" pitchFamily="18" charset="0"/>
              </a:rPr>
              <a:t>The </a:t>
            </a:r>
            <a:r>
              <a:rPr lang="en-US" dirty="0">
                <a:solidFill>
                  <a:prstClr val="black"/>
                </a:solidFill>
                <a:latin typeface="Times New Roman" panose="02020603050405020304" pitchFamily="18" charset="0"/>
                <a:cs typeface="Times New Roman" panose="02020603050405020304" pitchFamily="18" charset="0"/>
              </a:rPr>
              <a:t>yoke of iron	27: </a:t>
            </a:r>
            <a:r>
              <a:rPr lang="en-US" dirty="0" smtClean="0">
                <a:solidFill>
                  <a:prstClr val="black"/>
                </a:solidFill>
                <a:latin typeface="Times New Roman" panose="02020603050405020304" pitchFamily="18" charset="0"/>
                <a:cs typeface="Times New Roman" panose="02020603050405020304" pitchFamily="18" charset="0"/>
              </a:rPr>
              <a:t>1-28:17</a:t>
            </a:r>
          </a:p>
          <a:p>
            <a:pPr marL="742950" lvl="1" indent="-285750">
              <a:buClr>
                <a:schemeClr val="accent6">
                  <a:lumMod val="75000"/>
                </a:schemeClr>
              </a:buClr>
              <a:buFont typeface="Courier New" panose="02070309020205020404" pitchFamily="49" charset="0"/>
              <a:buChar char="o"/>
            </a:pPr>
            <a:r>
              <a:rPr lang="en-US" dirty="0" smtClean="0">
                <a:solidFill>
                  <a:prstClr val="black"/>
                </a:solidFill>
                <a:latin typeface="Times New Roman" panose="02020603050405020304" pitchFamily="18" charset="0"/>
                <a:cs typeface="Times New Roman" panose="02020603050405020304" pitchFamily="18" charset="0"/>
              </a:rPr>
              <a:t>The </a:t>
            </a:r>
            <a:r>
              <a:rPr lang="en-US" dirty="0">
                <a:solidFill>
                  <a:prstClr val="black"/>
                </a:solidFill>
                <a:latin typeface="Times New Roman" panose="02020603050405020304" pitchFamily="18" charset="0"/>
                <a:cs typeface="Times New Roman" panose="02020603050405020304" pitchFamily="18" charset="0"/>
              </a:rPr>
              <a:t>field purchase	</a:t>
            </a:r>
            <a:r>
              <a:rPr lang="en-US" dirty="0" smtClean="0">
                <a:solidFill>
                  <a:prstClr val="black"/>
                </a:solidFill>
                <a:latin typeface="Times New Roman" panose="02020603050405020304" pitchFamily="18" charset="0"/>
                <a:cs typeface="Times New Roman" panose="02020603050405020304" pitchFamily="18" charset="0"/>
              </a:rPr>
              <a:t>32:6-44</a:t>
            </a:r>
          </a:p>
          <a:p>
            <a:pPr marL="742950" lvl="1" indent="-285750">
              <a:buClr>
                <a:schemeClr val="accent6">
                  <a:lumMod val="75000"/>
                </a:schemeClr>
              </a:buClr>
              <a:buFont typeface="Courier New" panose="02070309020205020404" pitchFamily="49" charset="0"/>
              <a:buChar char="o"/>
            </a:pPr>
            <a:r>
              <a:rPr lang="en-US" dirty="0" smtClean="0">
                <a:solidFill>
                  <a:prstClr val="black"/>
                </a:solidFill>
                <a:latin typeface="Times New Roman" panose="02020603050405020304" pitchFamily="18" charset="0"/>
                <a:cs typeface="Times New Roman" panose="02020603050405020304" pitchFamily="18" charset="0"/>
              </a:rPr>
              <a:t>The </a:t>
            </a:r>
            <a:r>
              <a:rPr lang="en-US" dirty="0">
                <a:solidFill>
                  <a:prstClr val="black"/>
                </a:solidFill>
                <a:latin typeface="Times New Roman" panose="02020603050405020304" pitchFamily="18" charset="0"/>
                <a:cs typeface="Times New Roman" panose="02020603050405020304" pitchFamily="18" charset="0"/>
              </a:rPr>
              <a:t>pile of stones 	</a:t>
            </a:r>
            <a:r>
              <a:rPr lang="en-US" dirty="0" smtClean="0">
                <a:solidFill>
                  <a:prstClr val="black"/>
                </a:solidFill>
                <a:latin typeface="Times New Roman" panose="02020603050405020304" pitchFamily="18" charset="0"/>
                <a:cs typeface="Times New Roman" panose="02020603050405020304" pitchFamily="18" charset="0"/>
              </a:rPr>
              <a:t>43:8-13</a:t>
            </a:r>
          </a:p>
          <a:p>
            <a:pPr marL="742950" lvl="1" indent="-285750">
              <a:buClr>
                <a:schemeClr val="accent6">
                  <a:lumMod val="75000"/>
                </a:schemeClr>
              </a:buClr>
              <a:buFont typeface="Courier New" panose="02070309020205020404" pitchFamily="49" charset="0"/>
              <a:buChar char="o"/>
            </a:pPr>
            <a:r>
              <a:rPr lang="en-US" dirty="0" smtClean="0">
                <a:solidFill>
                  <a:prstClr val="black"/>
                </a:solidFill>
                <a:latin typeface="Times New Roman" panose="02020603050405020304" pitchFamily="18" charset="0"/>
                <a:cs typeface="Times New Roman" panose="02020603050405020304" pitchFamily="18" charset="0"/>
              </a:rPr>
              <a:t>The </a:t>
            </a:r>
            <a:r>
              <a:rPr lang="en-US" dirty="0">
                <a:solidFill>
                  <a:prstClr val="black"/>
                </a:solidFill>
                <a:latin typeface="Times New Roman" panose="02020603050405020304" pitchFamily="18" charset="0"/>
                <a:cs typeface="Times New Roman" panose="02020603050405020304" pitchFamily="18" charset="0"/>
              </a:rPr>
              <a:t>book in the river	51: 59-64</a:t>
            </a:r>
          </a:p>
        </p:txBody>
      </p:sp>
      <p:sp>
        <p:nvSpPr>
          <p:cNvPr id="9" name="TextBox 8"/>
          <p:cNvSpPr txBox="1"/>
          <p:nvPr/>
        </p:nvSpPr>
        <p:spPr>
          <a:xfrm>
            <a:off x="457200" y="4890699"/>
            <a:ext cx="815703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Most vital and moving of the visions is found in Jeremiah 31: 31-34</a:t>
            </a:r>
            <a:endParaRPr lang="en-US" b="1"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oracle about a “New Covenant.  A time when God will renew His Covenant</a:t>
            </a:r>
          </a:p>
        </p:txBody>
      </p:sp>
    </p:spTree>
    <p:extLst>
      <p:ext uri="{BB962C8B-B14F-4D97-AF65-F5344CB8AC3E}">
        <p14:creationId xmlns:p14="http://schemas.microsoft.com/office/powerpoint/2010/main" val="3784532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18: </a:t>
            </a:r>
            <a:r>
              <a:rPr lang="en-US" sz="4900" dirty="0" smtClean="0"/>
              <a:t>Jeremiah &amp; the </a:t>
            </a:r>
            <a:r>
              <a:rPr lang="en-US" sz="4900" dirty="0" err="1" smtClean="0"/>
              <a:t>Deuteronomic</a:t>
            </a:r>
            <a:r>
              <a:rPr lang="en-US" sz="4900" dirty="0" smtClean="0"/>
              <a:t> History</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37</a:t>
            </a:fld>
            <a:endParaRPr lang="en-US" dirty="0"/>
          </a:p>
        </p:txBody>
      </p:sp>
      <p:sp>
        <p:nvSpPr>
          <p:cNvPr id="5" name="Rectangle 4"/>
          <p:cNvSpPr/>
          <p:nvPr/>
        </p:nvSpPr>
        <p:spPr>
          <a:xfrm>
            <a:off x="304800" y="1600200"/>
            <a:ext cx="8458200"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200" dirty="0" err="1" smtClean="0">
                <a:latin typeface="Times New Roman" panose="02020603050405020304" pitchFamily="18" charset="0"/>
                <a:cs typeface="Times New Roman" panose="02020603050405020304" pitchFamily="18" charset="0"/>
              </a:rPr>
              <a:t>Deuteronomist’s</a:t>
            </a:r>
            <a:r>
              <a:rPr lang="en-US" sz="2200" dirty="0" smtClean="0">
                <a:latin typeface="Times New Roman" panose="02020603050405020304" pitchFamily="18" charset="0"/>
                <a:cs typeface="Times New Roman" panose="02020603050405020304" pitchFamily="18" charset="0"/>
              </a:rPr>
              <a:t> History – Origins/Pattern </a:t>
            </a:r>
            <a:r>
              <a:rPr lang="en-US" sz="2200" dirty="0">
                <a:latin typeface="Times New Roman" panose="02020603050405020304" pitchFamily="18" charset="0"/>
                <a:cs typeface="Times New Roman" panose="02020603050405020304" pitchFamily="18" charset="0"/>
              </a:rPr>
              <a:t>of the </a:t>
            </a:r>
            <a:r>
              <a:rPr lang="en-US" sz="2200" dirty="0" err="1">
                <a:latin typeface="Times New Roman" panose="02020603050405020304" pitchFamily="18" charset="0"/>
                <a:cs typeface="Times New Roman" panose="02020603050405020304" pitchFamily="18" charset="0"/>
              </a:rPr>
              <a:t>Deuteronomic</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History</a:t>
            </a:r>
            <a:endParaRPr lang="en-US" sz="2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37457" y="2286000"/>
            <a:ext cx="8458200" cy="255454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Clr>
                <a:schemeClr val="accent5">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Written near the end of the sixty yeas spent in Babylon </a:t>
            </a:r>
          </a:p>
          <a:p>
            <a:pPr marL="342900" indent="-342900">
              <a:buClr>
                <a:schemeClr val="accent5">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Deuteronomy and Jeremiah put together the whole history of Israel from the time of Moses down to their own day, about 550 B.C. or even after.  </a:t>
            </a:r>
          </a:p>
          <a:p>
            <a:pPr marL="342900" indent="-342900">
              <a:buClr>
                <a:schemeClr val="accent5">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Includes the book of Joshua, Judges, I and 2 Samuel and I and 2 kings.  Is often called the </a:t>
            </a:r>
            <a:r>
              <a:rPr lang="en-US" sz="2000" dirty="0" err="1" smtClean="0">
                <a:latin typeface="Times New Roman" panose="02020603050405020304" pitchFamily="18" charset="0"/>
                <a:cs typeface="Times New Roman" panose="02020603050405020304" pitchFamily="18" charset="0"/>
              </a:rPr>
              <a:t>Deuteronomists</a:t>
            </a:r>
            <a:r>
              <a:rPr lang="en-US" sz="2000" dirty="0" smtClean="0">
                <a:latin typeface="Times New Roman" panose="02020603050405020304" pitchFamily="18" charset="0"/>
                <a:cs typeface="Times New Roman" panose="02020603050405020304" pitchFamily="18" charset="0"/>
              </a:rPr>
              <a:t>.  History because it gets its major inspiration from the theology of Deuteronomy and its deeply prophetic sprit from the life of Jeremiah. It was put together to show that the terrible fate of the people can be understood.  </a:t>
            </a:r>
          </a:p>
        </p:txBody>
      </p:sp>
      <p:sp>
        <p:nvSpPr>
          <p:cNvPr id="3" name="Rectangle 2"/>
          <p:cNvSpPr/>
          <p:nvPr/>
        </p:nvSpPr>
        <p:spPr>
          <a:xfrm>
            <a:off x="337457" y="5029200"/>
            <a:ext cx="8425543" cy="1323439"/>
          </a:xfrm>
          <a:prstGeom prst="rect">
            <a:avLst/>
          </a:prstGeom>
          <a:ln>
            <a:solidFill>
              <a:srgbClr val="FF0000"/>
            </a:solidFill>
          </a:ln>
        </p:spPr>
        <p:txBody>
          <a:bodyPr wrap="square">
            <a:spAutoFit/>
          </a:bodyPr>
          <a:lstStyle/>
          <a:p>
            <a:pPr lvl="0"/>
            <a:r>
              <a:rPr lang="en-US" sz="2000" b="1" i="1" dirty="0">
                <a:solidFill>
                  <a:prstClr val="black"/>
                </a:solidFill>
                <a:latin typeface="Times New Roman" panose="02020603050405020304" pitchFamily="18" charset="0"/>
                <a:cs typeface="Times New Roman" panose="02020603050405020304" pitchFamily="18" charset="0"/>
              </a:rPr>
              <a:t>Keys include: </a:t>
            </a:r>
            <a:endParaRPr lang="en-US" sz="2000" b="1" i="1" dirty="0" smtClean="0">
              <a:solidFill>
                <a:prstClr val="black"/>
              </a:solidFill>
              <a:latin typeface="Times New Roman" panose="02020603050405020304" pitchFamily="18" charset="0"/>
              <a:cs typeface="Times New Roman" panose="02020603050405020304" pitchFamily="18" charset="0"/>
            </a:endParaRPr>
          </a:p>
          <a:p>
            <a:pPr marL="457200" lvl="0" indent="-457200">
              <a:buAutoNum type="arabicParenR"/>
            </a:pPr>
            <a:r>
              <a:rPr lang="en-US" sz="2000" dirty="0" smtClean="0">
                <a:solidFill>
                  <a:prstClr val="black"/>
                </a:solidFill>
                <a:latin typeface="Times New Roman" panose="02020603050405020304" pitchFamily="18" charset="0"/>
                <a:cs typeface="Times New Roman" panose="02020603050405020304" pitchFamily="18" charset="0"/>
              </a:rPr>
              <a:t>The </a:t>
            </a:r>
            <a:r>
              <a:rPr lang="en-US" sz="2000" dirty="0">
                <a:solidFill>
                  <a:prstClr val="black"/>
                </a:solidFill>
                <a:latin typeface="Times New Roman" panose="02020603050405020304" pitchFamily="18" charset="0"/>
                <a:cs typeface="Times New Roman" panose="02020603050405020304" pitchFamily="18" charset="0"/>
              </a:rPr>
              <a:t>Covenant between God and the people and why God has punished Israel for </a:t>
            </a:r>
            <a:r>
              <a:rPr lang="en-US" sz="2000" dirty="0" smtClean="0">
                <a:solidFill>
                  <a:prstClr val="black"/>
                </a:solidFill>
                <a:latin typeface="Times New Roman" panose="02020603050405020304" pitchFamily="18" charset="0"/>
                <a:cs typeface="Times New Roman" panose="02020603050405020304" pitchFamily="18" charset="0"/>
              </a:rPr>
              <a:t>Infidelity</a:t>
            </a:r>
          </a:p>
          <a:p>
            <a:pPr marL="457200" lvl="0" indent="-457200">
              <a:buAutoNum type="arabicParenR"/>
            </a:pPr>
            <a:r>
              <a:rPr lang="en-US" sz="2000" dirty="0" smtClean="0">
                <a:solidFill>
                  <a:prstClr val="black"/>
                </a:solidFill>
                <a:latin typeface="Times New Roman" panose="02020603050405020304" pitchFamily="18" charset="0"/>
                <a:cs typeface="Times New Roman" panose="02020603050405020304" pitchFamily="18" charset="0"/>
              </a:rPr>
              <a:t>The </a:t>
            </a:r>
            <a:r>
              <a:rPr lang="en-US" sz="2000" dirty="0">
                <a:solidFill>
                  <a:prstClr val="black"/>
                </a:solidFill>
                <a:latin typeface="Times New Roman" panose="02020603050405020304" pitchFamily="18" charset="0"/>
                <a:cs typeface="Times New Roman" panose="02020603050405020304" pitchFamily="18" charset="0"/>
              </a:rPr>
              <a:t>promise of the Land. </a:t>
            </a:r>
          </a:p>
        </p:txBody>
      </p:sp>
    </p:spTree>
    <p:extLst>
      <p:ext uri="{BB962C8B-B14F-4D97-AF65-F5344CB8AC3E}">
        <p14:creationId xmlns:p14="http://schemas.microsoft.com/office/powerpoint/2010/main" val="2207545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18: </a:t>
            </a:r>
            <a:r>
              <a:rPr lang="en-US" sz="4900" dirty="0" smtClean="0"/>
              <a:t>Jeremiah &amp; the </a:t>
            </a:r>
            <a:r>
              <a:rPr lang="en-US" sz="4900" dirty="0" err="1" smtClean="0"/>
              <a:t>Deuteronomic</a:t>
            </a:r>
            <a:r>
              <a:rPr lang="en-US" sz="4900" dirty="0" smtClean="0"/>
              <a:t> History</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38</a:t>
            </a:fld>
            <a:endParaRPr lang="en-US"/>
          </a:p>
        </p:txBody>
      </p:sp>
      <p:sp>
        <p:nvSpPr>
          <p:cNvPr id="5" name="Rectangle 4"/>
          <p:cNvSpPr/>
          <p:nvPr/>
        </p:nvSpPr>
        <p:spPr>
          <a:xfrm>
            <a:off x="513443" y="2031087"/>
            <a:ext cx="8458200"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200" dirty="0" err="1" smtClean="0">
                <a:latin typeface="Times New Roman" panose="02020603050405020304" pitchFamily="18" charset="0"/>
                <a:cs typeface="Times New Roman" panose="02020603050405020304" pitchFamily="18" charset="0"/>
              </a:rPr>
              <a:t>Deuteronomist’s</a:t>
            </a:r>
            <a:r>
              <a:rPr lang="en-US" sz="2200" dirty="0" smtClean="0">
                <a:latin typeface="Times New Roman" panose="02020603050405020304" pitchFamily="18" charset="0"/>
                <a:cs typeface="Times New Roman" panose="02020603050405020304" pitchFamily="18" charset="0"/>
              </a:rPr>
              <a:t> History – Origins/Pattern </a:t>
            </a:r>
            <a:r>
              <a:rPr lang="en-US" sz="2200" dirty="0">
                <a:latin typeface="Times New Roman" panose="02020603050405020304" pitchFamily="18" charset="0"/>
                <a:cs typeface="Times New Roman" panose="02020603050405020304" pitchFamily="18" charset="0"/>
              </a:rPr>
              <a:t>of the </a:t>
            </a:r>
            <a:r>
              <a:rPr lang="en-US" sz="2200" dirty="0" err="1">
                <a:latin typeface="Times New Roman" panose="02020603050405020304" pitchFamily="18" charset="0"/>
                <a:cs typeface="Times New Roman" panose="02020603050405020304" pitchFamily="18" charset="0"/>
              </a:rPr>
              <a:t>Deuteronomic</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History</a:t>
            </a:r>
            <a:endParaRPr lang="en-US" sz="2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09600" y="2743200"/>
            <a:ext cx="3563257" cy="163121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Clr>
                <a:schemeClr val="accent5">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Stage 1:  Joshua</a:t>
            </a:r>
          </a:p>
          <a:p>
            <a:pPr marL="342900" indent="-342900">
              <a:buClr>
                <a:schemeClr val="accent5">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Stage 2:  The Judges</a:t>
            </a:r>
          </a:p>
          <a:p>
            <a:pPr marL="342900" indent="-342900">
              <a:buClr>
                <a:schemeClr val="accent5">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Stage 3:  King David</a:t>
            </a:r>
          </a:p>
          <a:p>
            <a:pPr marL="342900" indent="-342900">
              <a:buClr>
                <a:schemeClr val="accent5">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Stage 4:  The Kings</a:t>
            </a:r>
          </a:p>
          <a:p>
            <a:pPr marL="342900" indent="-342900">
              <a:buClr>
                <a:schemeClr val="accent5">
                  <a:lumMod val="75000"/>
                </a:schemeClr>
              </a:buClr>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Stage 5:  The Fall and Exile</a:t>
            </a:r>
          </a:p>
        </p:txBody>
      </p:sp>
      <p:sp>
        <p:nvSpPr>
          <p:cNvPr id="7" name="TextBox 6"/>
          <p:cNvSpPr txBox="1"/>
          <p:nvPr/>
        </p:nvSpPr>
        <p:spPr>
          <a:xfrm>
            <a:off x="2057400" y="4953000"/>
            <a:ext cx="2514600"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2000" i="1" dirty="0" smtClean="0">
                <a:latin typeface="Times New Roman" panose="02020603050405020304" pitchFamily="18" charset="0"/>
                <a:cs typeface="Times New Roman" panose="02020603050405020304" pitchFamily="18" charset="0"/>
              </a:rPr>
              <a:t>Prophecy </a:t>
            </a:r>
          </a:p>
          <a:p>
            <a:pPr marL="285750" indent="-285750">
              <a:buFont typeface="Arial" panose="020B0604020202020204" pitchFamily="34" charset="0"/>
              <a:buChar char="•"/>
            </a:pPr>
            <a:r>
              <a:rPr lang="en-US" sz="2000" i="1" dirty="0" smtClean="0">
                <a:latin typeface="Times New Roman" panose="02020603050405020304" pitchFamily="18" charset="0"/>
                <a:cs typeface="Times New Roman" panose="02020603050405020304" pitchFamily="18" charset="0"/>
              </a:rPr>
              <a:t>Fulfillment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839074"/>
            <a:ext cx="2635670" cy="3070684"/>
          </a:xfrm>
          <a:prstGeom prst="rect">
            <a:avLst/>
          </a:prstGeom>
        </p:spPr>
      </p:pic>
    </p:spTree>
    <p:extLst>
      <p:ext uri="{BB962C8B-B14F-4D97-AF65-F5344CB8AC3E}">
        <p14:creationId xmlns:p14="http://schemas.microsoft.com/office/powerpoint/2010/main" val="387083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12: </a:t>
            </a:r>
            <a:r>
              <a:rPr lang="en-US" sz="4900" dirty="0" smtClean="0"/>
              <a:t>“A King Like Those of Other Nation’s’: The Books of Samuel and Kings</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4</a:t>
            </a:fld>
            <a:endParaRPr lang="en-US"/>
          </a:p>
        </p:txBody>
      </p:sp>
      <p:sp>
        <p:nvSpPr>
          <p:cNvPr id="5" name="TextBox 4"/>
          <p:cNvSpPr txBox="1"/>
          <p:nvPr/>
        </p:nvSpPr>
        <p:spPr>
          <a:xfrm>
            <a:off x="304800" y="1828800"/>
            <a:ext cx="838200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b="1" dirty="0" smtClean="0">
                <a:latin typeface="Times New Roman" panose="02020603050405020304" pitchFamily="18" charset="0"/>
                <a:cs typeface="Times New Roman" panose="02020603050405020304" pitchFamily="18" charset="0"/>
              </a:rPr>
              <a:t>Samuel </a:t>
            </a:r>
            <a:r>
              <a:rPr lang="en-US" sz="2200" dirty="0" smtClean="0">
                <a:latin typeface="Times New Roman" panose="02020603050405020304" pitchFamily="18" charset="0"/>
                <a:cs typeface="Times New Roman" panose="02020603050405020304" pitchFamily="18" charset="0"/>
              </a:rPr>
              <a:t>-  is the major figure in the this period of change.  A prophetic and religious leader as well as the most important political voice of the late eleventh century B.C.  </a:t>
            </a:r>
            <a:endParaRPr lang="en-US" sz="2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86657" y="3200400"/>
            <a:ext cx="8628743" cy="313932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200" b="1" dirty="0" smtClean="0">
                <a:latin typeface="Times New Roman" panose="02020603050405020304" pitchFamily="18" charset="0"/>
                <a:cs typeface="Times New Roman" panose="02020603050405020304" pitchFamily="18" charset="0"/>
              </a:rPr>
              <a:t>The Story of Saul – </a:t>
            </a:r>
            <a:r>
              <a:rPr lang="en-US" sz="2200" dirty="0" smtClean="0">
                <a:latin typeface="Times New Roman" panose="02020603050405020304" pitchFamily="18" charset="0"/>
                <a:cs typeface="Times New Roman" panose="02020603050405020304" pitchFamily="18" charset="0"/>
              </a:rPr>
              <a:t>a valiant warrior and manages to rescue the Israelites of </a:t>
            </a:r>
            <a:r>
              <a:rPr lang="en-US" sz="2200" dirty="0" err="1" smtClean="0">
                <a:latin typeface="Times New Roman" panose="02020603050405020304" pitchFamily="18" charset="0"/>
                <a:cs typeface="Times New Roman" panose="02020603050405020304" pitchFamily="18" charset="0"/>
              </a:rPr>
              <a:t>Jabesh-gilead</a:t>
            </a:r>
            <a:r>
              <a:rPr lang="en-US" sz="2200" dirty="0" smtClean="0">
                <a:latin typeface="Times New Roman" panose="02020603050405020304" pitchFamily="18" charset="0"/>
                <a:cs typeface="Times New Roman" panose="02020603050405020304" pitchFamily="18" charset="0"/>
              </a:rPr>
              <a:t> from the Ammonite army, and to win a number of battles against the Philistines, but he never manages to gain that final victory he needs to united Israel.  </a:t>
            </a:r>
            <a:r>
              <a:rPr lang="en-US" sz="2200" b="1" dirty="0" smtClean="0">
                <a:latin typeface="Times New Roman" panose="02020603050405020304" pitchFamily="18" charset="0"/>
                <a:cs typeface="Times New Roman" panose="02020603050405020304" pitchFamily="18" charset="0"/>
              </a:rPr>
              <a:t> </a:t>
            </a:r>
          </a:p>
          <a:p>
            <a:pPr marL="342900" indent="-342900">
              <a:buClr>
                <a:schemeClr val="accent1"/>
              </a:buClr>
              <a:buFont typeface="Courier New" panose="02070309020205020404" pitchFamily="49" charset="0"/>
              <a:buChar char="o"/>
            </a:pPr>
            <a:r>
              <a:rPr lang="en-US" sz="2200" i="1" dirty="0" smtClean="0">
                <a:latin typeface="Times New Roman" panose="02020603050405020304" pitchFamily="18" charset="0"/>
                <a:cs typeface="Times New Roman" panose="02020603050405020304" pitchFamily="18" charset="0"/>
              </a:rPr>
              <a:t>He is moody, rash temperament</a:t>
            </a:r>
          </a:p>
          <a:p>
            <a:pPr marL="342900" indent="-342900">
              <a:buClr>
                <a:schemeClr val="accent1"/>
              </a:buClr>
              <a:buFont typeface="Courier New" panose="02070309020205020404" pitchFamily="49" charset="0"/>
              <a:buChar char="o"/>
            </a:pPr>
            <a:r>
              <a:rPr lang="en-US" sz="2200" i="1" dirty="0" smtClean="0">
                <a:latin typeface="Times New Roman" panose="02020603050405020304" pitchFamily="18" charset="0"/>
                <a:cs typeface="Times New Roman" panose="02020603050405020304" pitchFamily="18" charset="0"/>
              </a:rPr>
              <a:t>Lack of organizational ability – become his undoing</a:t>
            </a:r>
          </a:p>
          <a:p>
            <a:pPr marL="342900" indent="-342900">
              <a:buClr>
                <a:schemeClr val="accent1"/>
              </a:buClr>
              <a:buFont typeface="Courier New" panose="02070309020205020404" pitchFamily="49" charset="0"/>
              <a:buChar char="o"/>
            </a:pPr>
            <a:r>
              <a:rPr lang="en-US" sz="2200" i="1" dirty="0" smtClean="0">
                <a:latin typeface="Times New Roman" panose="02020603050405020304" pitchFamily="18" charset="0"/>
                <a:cs typeface="Times New Roman" panose="02020603050405020304" pitchFamily="18" charset="0"/>
              </a:rPr>
              <a:t>Arrogance</a:t>
            </a:r>
          </a:p>
          <a:p>
            <a:pPr marL="342900" indent="-342900">
              <a:buClr>
                <a:schemeClr val="accent1"/>
              </a:buClr>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His reign ends at the great battle on Mount </a:t>
            </a:r>
            <a:r>
              <a:rPr lang="en-US" sz="2200" dirty="0" err="1" smtClean="0">
                <a:latin typeface="Times New Roman" panose="02020603050405020304" pitchFamily="18" charset="0"/>
                <a:cs typeface="Times New Roman" panose="02020603050405020304" pitchFamily="18" charset="0"/>
              </a:rPr>
              <a:t>Gilboa</a:t>
            </a:r>
            <a:r>
              <a:rPr lang="en-US" sz="2200" dirty="0" smtClean="0">
                <a:latin typeface="Times New Roman" panose="02020603050405020304" pitchFamily="18" charset="0"/>
                <a:cs typeface="Times New Roman" panose="02020603050405020304" pitchFamily="18" charset="0"/>
              </a:rPr>
              <a:t> – he is killed during the battle.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063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12: </a:t>
            </a:r>
            <a:r>
              <a:rPr lang="en-US" sz="4900" dirty="0" smtClean="0"/>
              <a:t>“A King Like Those of Other Nation’s’: The Books of Samuel and Kings</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5</a:t>
            </a:fld>
            <a:endParaRPr lang="en-US"/>
          </a:p>
        </p:txBody>
      </p:sp>
      <p:sp>
        <p:nvSpPr>
          <p:cNvPr id="3" name="TextBox 2"/>
          <p:cNvSpPr txBox="1"/>
          <p:nvPr/>
        </p:nvSpPr>
        <p:spPr>
          <a:xfrm>
            <a:off x="315686" y="1640114"/>
            <a:ext cx="8229600" cy="215443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b="1" dirty="0" smtClean="0">
                <a:latin typeface="Times New Roman" panose="02020603050405020304" pitchFamily="18" charset="0"/>
                <a:cs typeface="Times New Roman" panose="02020603050405020304" pitchFamily="18" charset="0"/>
              </a:rPr>
              <a:t>David – </a:t>
            </a:r>
            <a:r>
              <a:rPr lang="en-US" sz="2200" dirty="0" smtClean="0">
                <a:latin typeface="Times New Roman" panose="02020603050405020304" pitchFamily="18" charset="0"/>
                <a:cs typeface="Times New Roman" panose="02020603050405020304" pitchFamily="18" charset="0"/>
              </a:rPr>
              <a:t>Young aide to Saul, his armor bearer and musician.</a:t>
            </a:r>
          </a:p>
          <a:p>
            <a:pPr marL="342900" indent="-342900">
              <a:buClr>
                <a:srgbClr val="00B0F0"/>
              </a:buClr>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Winning personality </a:t>
            </a:r>
          </a:p>
          <a:p>
            <a:pPr marL="342900" indent="-342900">
              <a:buClr>
                <a:srgbClr val="00B0F0"/>
              </a:buClr>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Great skill as a warrior</a:t>
            </a:r>
          </a:p>
          <a:p>
            <a:pPr marL="342900" indent="-342900">
              <a:buClr>
                <a:srgbClr val="00B0F0"/>
              </a:buClr>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Kills Philistine hero Goliath – slingshot in a single combat.  </a:t>
            </a:r>
          </a:p>
          <a:p>
            <a:pPr marL="342900" indent="-342900">
              <a:buClr>
                <a:srgbClr val="00B0F0"/>
              </a:buClr>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Has become popular among the people – 1 Sam.  18:7 </a:t>
            </a:r>
          </a:p>
          <a:p>
            <a:pPr marL="342900" indent="-342900">
              <a:buClr>
                <a:srgbClr val="00B0F0"/>
              </a:buClr>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Samuel transfers his blessing and anointing from Saul</a:t>
            </a:r>
          </a:p>
        </p:txBody>
      </p:sp>
      <p:sp>
        <p:nvSpPr>
          <p:cNvPr id="7" name="TextBox 6"/>
          <p:cNvSpPr txBox="1"/>
          <p:nvPr/>
        </p:nvSpPr>
        <p:spPr>
          <a:xfrm>
            <a:off x="468086" y="3867122"/>
            <a:ext cx="7924800" cy="273921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u="sng" dirty="0" smtClean="0">
                <a:latin typeface="Times New Roman" panose="02020603050405020304" pitchFamily="18" charset="0"/>
                <a:cs typeface="Times New Roman" panose="02020603050405020304" pitchFamily="18" charset="0"/>
              </a:rPr>
              <a:t>OUTLINE OF THE BOOKS OF SAMUEL </a:t>
            </a:r>
          </a:p>
          <a:p>
            <a:r>
              <a:rPr lang="en-US" sz="2200" dirty="0" smtClean="0">
                <a:latin typeface="Times New Roman" panose="02020603050405020304" pitchFamily="18" charset="0"/>
                <a:cs typeface="Times New Roman" panose="02020603050405020304" pitchFamily="18" charset="0"/>
              </a:rPr>
              <a:t>1 Sam 1-3 	The childhood and prophetic call of Samuel</a:t>
            </a:r>
          </a:p>
          <a:p>
            <a:r>
              <a:rPr lang="en-US" sz="2200" dirty="0" smtClean="0">
                <a:latin typeface="Times New Roman" panose="02020603050405020304" pitchFamily="18" charset="0"/>
                <a:cs typeface="Times New Roman" panose="02020603050405020304" pitchFamily="18" charset="0"/>
              </a:rPr>
              <a:t>1 Sam 4-6	The story of the Ark of the Covenant in Battle</a:t>
            </a:r>
          </a:p>
          <a:p>
            <a:r>
              <a:rPr lang="en-US" sz="2200" dirty="0" smtClean="0">
                <a:latin typeface="Times New Roman" panose="02020603050405020304" pitchFamily="18" charset="0"/>
                <a:cs typeface="Times New Roman" panose="02020603050405020304" pitchFamily="18" charset="0"/>
              </a:rPr>
              <a:t>1 Sam 7-12	Samuel and Israel’s decision to have a king</a:t>
            </a:r>
          </a:p>
          <a:p>
            <a:r>
              <a:rPr lang="en-US" sz="2200" dirty="0" smtClean="0">
                <a:latin typeface="Times New Roman" panose="02020603050405020304" pitchFamily="18" charset="0"/>
                <a:cs typeface="Times New Roman" panose="02020603050405020304" pitchFamily="18" charset="0"/>
              </a:rPr>
              <a:t>1 Sam 13-31	The story of Saul’s failure and David’s rise to power</a:t>
            </a:r>
          </a:p>
          <a:p>
            <a:r>
              <a:rPr lang="en-US" sz="2200" dirty="0" smtClean="0">
                <a:latin typeface="Times New Roman" panose="02020603050405020304" pitchFamily="18" charset="0"/>
                <a:cs typeface="Times New Roman" panose="02020603050405020304" pitchFamily="18" charset="0"/>
              </a:rPr>
              <a:t>2 Sam 1-8 	David’s period of kingship over all Israel </a:t>
            </a:r>
          </a:p>
          <a:p>
            <a:r>
              <a:rPr lang="en-US" sz="2200" dirty="0" smtClean="0">
                <a:latin typeface="Times New Roman" panose="02020603050405020304" pitchFamily="18" charset="0"/>
                <a:cs typeface="Times New Roman" panose="02020603050405020304" pitchFamily="18" charset="0"/>
              </a:rPr>
              <a:t>2 Sam 9-20	The “Succession Narrative” of David’s sons</a:t>
            </a:r>
          </a:p>
          <a:p>
            <a:r>
              <a:rPr lang="en-US" sz="2200" dirty="0" smtClean="0">
                <a:latin typeface="Times New Roman" panose="02020603050405020304" pitchFamily="18" charset="0"/>
                <a:cs typeface="Times New Roman" panose="02020603050405020304" pitchFamily="18" charset="0"/>
              </a:rPr>
              <a:t>2 Sam 21-24	Appendix of other David traditions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60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12: </a:t>
            </a:r>
            <a:r>
              <a:rPr lang="en-US" sz="4900" dirty="0" smtClean="0"/>
              <a:t>“A King Like Those of Other Nation’s’: The Books of Samuel and Kings</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6</a:t>
            </a:fld>
            <a:endParaRPr lang="en-US"/>
          </a:p>
        </p:txBody>
      </p:sp>
      <p:sp>
        <p:nvSpPr>
          <p:cNvPr id="3" name="TextBox 2"/>
          <p:cNvSpPr txBox="1"/>
          <p:nvPr/>
        </p:nvSpPr>
        <p:spPr>
          <a:xfrm>
            <a:off x="130627" y="1568801"/>
            <a:ext cx="9009743" cy="283154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b="1" dirty="0" smtClean="0">
                <a:latin typeface="Times New Roman" panose="02020603050405020304" pitchFamily="18" charset="0"/>
                <a:cs typeface="Times New Roman" panose="02020603050405020304" pitchFamily="18" charset="0"/>
              </a:rPr>
              <a:t>David – </a:t>
            </a:r>
            <a:r>
              <a:rPr lang="en-US" sz="2400" b="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He </a:t>
            </a:r>
            <a:r>
              <a:rPr lang="en-US" sz="2200" dirty="0" smtClean="0">
                <a:latin typeface="Times New Roman" panose="02020603050405020304" pitchFamily="18" charset="0"/>
                <a:cs typeface="Times New Roman" panose="02020603050405020304" pitchFamily="18" charset="0"/>
              </a:rPr>
              <a:t>was both a military and a political genius. </a:t>
            </a:r>
          </a:p>
          <a:p>
            <a:pPr marL="342900" indent="-342900">
              <a:buClr>
                <a:srgbClr val="00B0F0"/>
              </a:buClr>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He defeated his Philistine masters and extended the borders of Israel across the small states of Syria and Transjordan. </a:t>
            </a:r>
          </a:p>
          <a:p>
            <a:pPr marL="342900" indent="-342900">
              <a:buClr>
                <a:srgbClr val="00B0F0"/>
              </a:buClr>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He became king by mutual agreements with other smaller nations.  </a:t>
            </a:r>
          </a:p>
          <a:p>
            <a:pPr marL="342900" indent="-342900">
              <a:buClr>
                <a:srgbClr val="00B0F0"/>
              </a:buClr>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He captured the Canaanite city of Jerusalem from  the – </a:t>
            </a:r>
            <a:r>
              <a:rPr lang="en-US" sz="2200" dirty="0" err="1" smtClean="0">
                <a:latin typeface="Times New Roman" panose="02020603050405020304" pitchFamily="18" charset="0"/>
                <a:cs typeface="Times New Roman" panose="02020603050405020304" pitchFamily="18" charset="0"/>
              </a:rPr>
              <a:t>Jebusites</a:t>
            </a:r>
            <a:r>
              <a:rPr lang="en-US" sz="2200" dirty="0" smtClean="0">
                <a:latin typeface="Times New Roman" panose="02020603050405020304" pitchFamily="18" charset="0"/>
                <a:cs typeface="Times New Roman" panose="02020603050405020304" pitchFamily="18" charset="0"/>
              </a:rPr>
              <a:t> </a:t>
            </a:r>
          </a:p>
          <a:p>
            <a:pPr marL="342900" indent="-342900">
              <a:buClr>
                <a:srgbClr val="00B0F0"/>
              </a:buClr>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He made Jerusalem the capital</a:t>
            </a:r>
          </a:p>
          <a:p>
            <a:pPr marL="342900" indent="-342900">
              <a:buClr>
                <a:srgbClr val="00B0F0"/>
              </a:buClr>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He brought the ark of the covenant into the city on his palace grounds</a:t>
            </a:r>
          </a:p>
          <a:p>
            <a:pPr marL="342900" indent="-342900">
              <a:buClr>
                <a:srgbClr val="00B0F0"/>
              </a:buClr>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Prevented </a:t>
            </a:r>
            <a:r>
              <a:rPr lang="en-US" sz="2200" dirty="0" smtClean="0">
                <a:latin typeface="Times New Roman" panose="02020603050405020304" pitchFamily="18" charset="0"/>
                <a:cs typeface="Times New Roman" panose="02020603050405020304" pitchFamily="18" charset="0"/>
              </a:rPr>
              <a:t>from constructing the magnificent </a:t>
            </a:r>
            <a:r>
              <a:rPr lang="en-US" sz="2200" dirty="0" smtClean="0">
                <a:latin typeface="Times New Roman" panose="02020603050405020304" pitchFamily="18" charset="0"/>
                <a:cs typeface="Times New Roman" panose="02020603050405020304" pitchFamily="18" charset="0"/>
              </a:rPr>
              <a:t>temple by </a:t>
            </a:r>
            <a:r>
              <a:rPr lang="en-US" sz="2200" dirty="0" smtClean="0">
                <a:latin typeface="Times New Roman" panose="02020603050405020304" pitchFamily="18" charset="0"/>
                <a:cs typeface="Times New Roman" panose="02020603050405020304" pitchFamily="18" charset="0"/>
              </a:rPr>
              <a:t>– Prophet Nathan </a:t>
            </a:r>
          </a:p>
        </p:txBody>
      </p:sp>
      <p:sp>
        <p:nvSpPr>
          <p:cNvPr id="5" name="Rectangle 4"/>
          <p:cNvSpPr/>
          <p:nvPr/>
        </p:nvSpPr>
        <p:spPr>
          <a:xfrm>
            <a:off x="134256" y="4572000"/>
            <a:ext cx="8857344" cy="166199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r>
              <a:rPr lang="en-US" sz="2200" b="1" i="1" u="sng" dirty="0">
                <a:solidFill>
                  <a:prstClr val="black"/>
                </a:solidFill>
                <a:latin typeface="Times New Roman" panose="02020603050405020304" pitchFamily="18" charset="0"/>
                <a:cs typeface="Times New Roman" panose="02020603050405020304" pitchFamily="18" charset="0"/>
              </a:rPr>
              <a:t>Dark Side</a:t>
            </a:r>
            <a:r>
              <a:rPr lang="en-US" sz="2200" i="1" dirty="0">
                <a:solidFill>
                  <a:prstClr val="black"/>
                </a:solidFill>
                <a:latin typeface="Times New Roman" panose="02020603050405020304" pitchFamily="18" charset="0"/>
                <a:cs typeface="Times New Roman" panose="02020603050405020304" pitchFamily="18" charset="0"/>
              </a:rPr>
              <a:t>: </a:t>
            </a:r>
            <a:r>
              <a:rPr lang="en-US" sz="2200" dirty="0">
                <a:solidFill>
                  <a:prstClr val="black"/>
                </a:solidFill>
                <a:latin typeface="Times New Roman" panose="02020603050405020304" pitchFamily="18" charset="0"/>
                <a:cs typeface="Times New Roman" panose="02020603050405020304" pitchFamily="18" charset="0"/>
              </a:rPr>
              <a:t>He murders Uriah to get his beautiful wife Bathsheba </a:t>
            </a:r>
            <a:r>
              <a:rPr lang="en-US" sz="1600" dirty="0">
                <a:solidFill>
                  <a:prstClr val="black"/>
                </a:solidFill>
                <a:latin typeface="Times New Roman" panose="02020603050405020304" pitchFamily="18" charset="0"/>
                <a:cs typeface="Times New Roman" panose="02020603050405020304" pitchFamily="18" charset="0"/>
              </a:rPr>
              <a:t>(2 Sam 11)</a:t>
            </a:r>
          </a:p>
          <a:p>
            <a:pPr marL="342900" lvl="0" indent="-3429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Son </a:t>
            </a:r>
            <a:r>
              <a:rPr lang="en-US" sz="2000" dirty="0" err="1">
                <a:solidFill>
                  <a:prstClr val="black"/>
                </a:solidFill>
                <a:latin typeface="Times New Roman" panose="02020603050405020304" pitchFamily="18" charset="0"/>
                <a:cs typeface="Times New Roman" panose="02020603050405020304" pitchFamily="18" charset="0"/>
              </a:rPr>
              <a:t>Amnon</a:t>
            </a:r>
            <a:r>
              <a:rPr lang="en-US" sz="2000" dirty="0">
                <a:solidFill>
                  <a:prstClr val="black"/>
                </a:solidFill>
                <a:latin typeface="Times New Roman" panose="02020603050405020304" pitchFamily="18" charset="0"/>
                <a:cs typeface="Times New Roman" panose="02020603050405020304" pitchFamily="18" charset="0"/>
              </a:rPr>
              <a:t> rapes a half-sister Tamar, Tamar’s brother Absalom slays Ammon, Absalom plots against David.  Absalom was killed in battle by the General </a:t>
            </a:r>
            <a:r>
              <a:rPr lang="en-US" sz="2000" dirty="0" err="1">
                <a:solidFill>
                  <a:prstClr val="black"/>
                </a:solidFill>
                <a:latin typeface="Times New Roman" panose="02020603050405020304" pitchFamily="18" charset="0"/>
                <a:cs typeface="Times New Roman" panose="02020603050405020304" pitchFamily="18" charset="0"/>
              </a:rPr>
              <a:t>Joab</a:t>
            </a:r>
            <a:r>
              <a:rPr lang="en-US" sz="2000" dirty="0">
                <a:solidFill>
                  <a:prstClr val="black"/>
                </a:solidFill>
                <a:latin typeface="Times New Roman" panose="02020603050405020304" pitchFamily="18" charset="0"/>
                <a:cs typeface="Times New Roman" panose="02020603050405020304" pitchFamily="18" charset="0"/>
              </a:rPr>
              <a:t>.  Another son, </a:t>
            </a:r>
            <a:r>
              <a:rPr lang="en-US" sz="2000" dirty="0" err="1">
                <a:solidFill>
                  <a:prstClr val="black"/>
                </a:solidFill>
                <a:latin typeface="Times New Roman" panose="02020603050405020304" pitchFamily="18" charset="0"/>
                <a:cs typeface="Times New Roman" panose="02020603050405020304" pitchFamily="18" charset="0"/>
              </a:rPr>
              <a:t>Adonijah</a:t>
            </a:r>
            <a:r>
              <a:rPr lang="en-US" sz="2000" dirty="0">
                <a:solidFill>
                  <a:prstClr val="black"/>
                </a:solidFill>
                <a:latin typeface="Times New Roman" panose="02020603050405020304" pitchFamily="18" charset="0"/>
                <a:cs typeface="Times New Roman" panose="02020603050405020304" pitchFamily="18" charset="0"/>
              </a:rPr>
              <a:t>, tries to take over, saved by Nathan and </a:t>
            </a:r>
            <a:r>
              <a:rPr lang="en-US" sz="2000" dirty="0" err="1">
                <a:solidFill>
                  <a:prstClr val="black"/>
                </a:solidFill>
                <a:latin typeface="Times New Roman" panose="02020603050405020304" pitchFamily="18" charset="0"/>
                <a:cs typeface="Times New Roman" panose="02020603050405020304" pitchFamily="18" charset="0"/>
              </a:rPr>
              <a:t>Zadok</a:t>
            </a:r>
            <a:r>
              <a:rPr lang="en-US" sz="2000" dirty="0">
                <a:solidFill>
                  <a:prstClr val="black"/>
                </a:solidFill>
                <a:latin typeface="Times New Roman" panose="02020603050405020304" pitchFamily="18" charset="0"/>
                <a:cs typeface="Times New Roman" panose="02020603050405020304" pitchFamily="18" charset="0"/>
              </a:rPr>
              <a:t> the priest and they rushed Solomon to be crowned.   </a:t>
            </a:r>
          </a:p>
        </p:txBody>
      </p:sp>
    </p:spTree>
    <p:extLst>
      <p:ext uri="{BB962C8B-B14F-4D97-AF65-F5344CB8AC3E}">
        <p14:creationId xmlns:p14="http://schemas.microsoft.com/office/powerpoint/2010/main" val="2316934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12: </a:t>
            </a:r>
            <a:r>
              <a:rPr lang="en-US" sz="4900" dirty="0" smtClean="0"/>
              <a:t>“A King Like Those of Other Nation’s’: The Books of Samuel and Kings</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7</a:t>
            </a:fld>
            <a:endParaRPr lang="en-US"/>
          </a:p>
        </p:txBody>
      </p:sp>
      <p:sp>
        <p:nvSpPr>
          <p:cNvPr id="3" name="TextBox 2"/>
          <p:cNvSpPr txBox="1"/>
          <p:nvPr/>
        </p:nvSpPr>
        <p:spPr>
          <a:xfrm>
            <a:off x="228599" y="1676400"/>
            <a:ext cx="853440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b="1" dirty="0" smtClean="0">
                <a:latin typeface="Times New Roman" panose="02020603050405020304" pitchFamily="18" charset="0"/>
                <a:cs typeface="Times New Roman" panose="02020603050405020304" pitchFamily="18" charset="0"/>
              </a:rPr>
              <a:t>Solomon – </a:t>
            </a:r>
            <a:r>
              <a:rPr lang="en-US" sz="2000" dirty="0" smtClean="0">
                <a:latin typeface="Times New Roman" panose="02020603050405020304" pitchFamily="18" charset="0"/>
                <a:cs typeface="Times New Roman" panose="02020603050405020304" pitchFamily="18" charset="0"/>
              </a:rPr>
              <a:t>Two </a:t>
            </a:r>
            <a:r>
              <a:rPr lang="en-US" sz="2000" dirty="0" smtClean="0">
                <a:latin typeface="Times New Roman" panose="02020603050405020304" pitchFamily="18" charset="0"/>
                <a:cs typeface="Times New Roman" panose="02020603050405020304" pitchFamily="18" charset="0"/>
              </a:rPr>
              <a:t>outstanding </a:t>
            </a:r>
            <a:r>
              <a:rPr lang="en-US" sz="2000" dirty="0" smtClean="0">
                <a:latin typeface="Times New Roman" panose="02020603050405020304" pitchFamily="18" charset="0"/>
                <a:cs typeface="Times New Roman" panose="02020603050405020304" pitchFamily="18" charset="0"/>
              </a:rPr>
              <a:t>achievements:  Wisdom </a:t>
            </a:r>
            <a:r>
              <a:rPr lang="en-US" sz="2000" dirty="0" smtClean="0">
                <a:latin typeface="Times New Roman" panose="02020603050405020304" pitchFamily="18" charset="0"/>
                <a:cs typeface="Times New Roman" panose="02020603050405020304" pitchFamily="18" charset="0"/>
              </a:rPr>
              <a:t>and Built the Temple </a:t>
            </a:r>
          </a:p>
        </p:txBody>
      </p:sp>
      <p:sp>
        <p:nvSpPr>
          <p:cNvPr id="5" name="Rectangle 4"/>
          <p:cNvSpPr/>
          <p:nvPr/>
        </p:nvSpPr>
        <p:spPr>
          <a:xfrm>
            <a:off x="272143" y="2438400"/>
            <a:ext cx="8601077"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000" b="1" u="sng" dirty="0">
                <a:solidFill>
                  <a:prstClr val="black"/>
                </a:solidFill>
                <a:latin typeface="Times New Roman" panose="02020603050405020304" pitchFamily="18" charset="0"/>
                <a:cs typeface="Times New Roman" panose="02020603050405020304" pitchFamily="18" charset="0"/>
              </a:rPr>
              <a:t>He was a major </a:t>
            </a:r>
            <a:r>
              <a:rPr lang="en-US" sz="2000" b="1" u="sng" dirty="0" smtClean="0">
                <a:solidFill>
                  <a:prstClr val="black"/>
                </a:solidFill>
                <a:latin typeface="Times New Roman" panose="02020603050405020304" pitchFamily="18" charset="0"/>
                <a:cs typeface="Times New Roman" panose="02020603050405020304" pitchFamily="18" charset="0"/>
              </a:rPr>
              <a:t>builder</a:t>
            </a:r>
          </a:p>
          <a:p>
            <a:pPr marL="342900" lvl="0" indent="-342900">
              <a:buClr>
                <a:schemeClr val="accent2">
                  <a:lumMod val="50000"/>
                </a:schemeClr>
              </a:buClr>
              <a:buFont typeface="Courier New" panose="02070309020205020404" pitchFamily="49" charset="0"/>
              <a:buChar char="o"/>
            </a:pPr>
            <a:r>
              <a:rPr lang="en-US" sz="2000" dirty="0" smtClean="0">
                <a:solidFill>
                  <a:prstClr val="black"/>
                </a:solidFill>
                <a:latin typeface="Times New Roman" panose="02020603050405020304" pitchFamily="18" charset="0"/>
                <a:cs typeface="Times New Roman" panose="02020603050405020304" pitchFamily="18" charset="0"/>
              </a:rPr>
              <a:t>Constructed </a:t>
            </a:r>
            <a:r>
              <a:rPr lang="en-US" sz="2000" dirty="0">
                <a:solidFill>
                  <a:prstClr val="black"/>
                </a:solidFill>
                <a:latin typeface="Times New Roman" panose="02020603050405020304" pitchFamily="18" charset="0"/>
                <a:cs typeface="Times New Roman" panose="02020603050405020304" pitchFamily="18" charset="0"/>
              </a:rPr>
              <a:t>the wall around the city of </a:t>
            </a:r>
            <a:r>
              <a:rPr lang="en-US" sz="2000" dirty="0" smtClean="0">
                <a:solidFill>
                  <a:prstClr val="black"/>
                </a:solidFill>
                <a:latin typeface="Times New Roman" panose="02020603050405020304" pitchFamily="18" charset="0"/>
                <a:cs typeface="Times New Roman" panose="02020603050405020304" pitchFamily="18" charset="0"/>
              </a:rPr>
              <a:t>Jerusalem</a:t>
            </a:r>
          </a:p>
          <a:p>
            <a:pPr marL="342900" lvl="0" indent="-342900">
              <a:buClr>
                <a:schemeClr val="accent2">
                  <a:lumMod val="50000"/>
                </a:schemeClr>
              </a:buClr>
              <a:buFont typeface="Courier New" panose="02070309020205020404" pitchFamily="49" charset="0"/>
              <a:buChar char="o"/>
            </a:pPr>
            <a:r>
              <a:rPr lang="en-US" sz="2000" dirty="0" smtClean="0">
                <a:solidFill>
                  <a:prstClr val="black"/>
                </a:solidFill>
                <a:latin typeface="Times New Roman" panose="02020603050405020304" pitchFamily="18" charset="0"/>
                <a:cs typeface="Times New Roman" panose="02020603050405020304" pitchFamily="18" charset="0"/>
              </a:rPr>
              <a:t>Fortified </a:t>
            </a:r>
            <a:r>
              <a:rPr lang="en-US" sz="2000" dirty="0">
                <a:solidFill>
                  <a:prstClr val="black"/>
                </a:solidFill>
                <a:latin typeface="Times New Roman" panose="02020603050405020304" pitchFamily="18" charset="0"/>
                <a:cs typeface="Times New Roman" panose="02020603050405020304" pitchFamily="18" charset="0"/>
              </a:rPr>
              <a:t>the major center of Megiddo, Gezer and </a:t>
            </a:r>
            <a:r>
              <a:rPr lang="en-US" sz="2000" dirty="0" err="1">
                <a:solidFill>
                  <a:prstClr val="black"/>
                </a:solidFill>
                <a:latin typeface="Times New Roman" panose="02020603050405020304" pitchFamily="18" charset="0"/>
                <a:cs typeface="Times New Roman" panose="02020603050405020304" pitchFamily="18" charset="0"/>
              </a:rPr>
              <a:t>Hazor</a:t>
            </a:r>
            <a:r>
              <a:rPr lang="en-US" sz="2000" dirty="0">
                <a:solidFill>
                  <a:prstClr val="black"/>
                </a:solidFill>
                <a:latin typeface="Times New Roman" panose="02020603050405020304" pitchFamily="18" charset="0"/>
                <a:cs typeface="Times New Roman" panose="02020603050405020304" pitchFamily="18" charset="0"/>
              </a:rPr>
              <a:t> as military bases for his chariot </a:t>
            </a:r>
            <a:r>
              <a:rPr lang="en-US" sz="2000" dirty="0" smtClean="0">
                <a:solidFill>
                  <a:prstClr val="black"/>
                </a:solidFill>
                <a:latin typeface="Times New Roman" panose="02020603050405020304" pitchFamily="18" charset="0"/>
                <a:cs typeface="Times New Roman" panose="02020603050405020304" pitchFamily="18" charset="0"/>
              </a:rPr>
              <a:t>divisions</a:t>
            </a:r>
          </a:p>
          <a:p>
            <a:pPr marL="342900" lvl="0" indent="-342900">
              <a:buClr>
                <a:schemeClr val="accent2">
                  <a:lumMod val="50000"/>
                </a:schemeClr>
              </a:buClr>
              <a:buFont typeface="Courier New" panose="02070309020205020404" pitchFamily="49" charset="0"/>
              <a:buChar char="o"/>
            </a:pPr>
            <a:r>
              <a:rPr lang="en-US" sz="2000" dirty="0" smtClean="0">
                <a:solidFill>
                  <a:prstClr val="black"/>
                </a:solidFill>
                <a:latin typeface="Times New Roman" panose="02020603050405020304" pitchFamily="18" charset="0"/>
                <a:cs typeface="Times New Roman" panose="02020603050405020304" pitchFamily="18" charset="0"/>
              </a:rPr>
              <a:t>Extensive </a:t>
            </a:r>
            <a:r>
              <a:rPr lang="en-US" sz="2000" dirty="0">
                <a:solidFill>
                  <a:prstClr val="black"/>
                </a:solidFill>
                <a:latin typeface="Times New Roman" panose="02020603050405020304" pitchFamily="18" charset="0"/>
                <a:cs typeface="Times New Roman" panose="02020603050405020304" pitchFamily="18" charset="0"/>
              </a:rPr>
              <a:t>trade with foreign </a:t>
            </a:r>
            <a:r>
              <a:rPr lang="en-US" sz="2000" dirty="0" smtClean="0">
                <a:solidFill>
                  <a:prstClr val="black"/>
                </a:solidFill>
                <a:latin typeface="Times New Roman" panose="02020603050405020304" pitchFamily="18" charset="0"/>
                <a:cs typeface="Times New Roman" panose="02020603050405020304" pitchFamily="18" charset="0"/>
              </a:rPr>
              <a:t>countries</a:t>
            </a:r>
          </a:p>
          <a:p>
            <a:pPr marL="342900" lvl="0" indent="-342900">
              <a:buClr>
                <a:schemeClr val="accent2">
                  <a:lumMod val="50000"/>
                </a:schemeClr>
              </a:buClr>
              <a:buFont typeface="Courier New" panose="02070309020205020404" pitchFamily="49" charset="0"/>
              <a:buChar char="o"/>
            </a:pPr>
            <a:r>
              <a:rPr lang="en-US" sz="2000" dirty="0" smtClean="0">
                <a:solidFill>
                  <a:prstClr val="black"/>
                </a:solidFill>
                <a:latin typeface="Times New Roman" panose="02020603050405020304" pitchFamily="18" charset="0"/>
                <a:cs typeface="Times New Roman" panose="02020603050405020304" pitchFamily="18" charset="0"/>
              </a:rPr>
              <a:t>Commissioned </a:t>
            </a:r>
            <a:r>
              <a:rPr lang="en-US" sz="2000" dirty="0">
                <a:solidFill>
                  <a:prstClr val="black"/>
                </a:solidFill>
                <a:latin typeface="Times New Roman" panose="02020603050405020304" pitchFamily="18" charset="0"/>
                <a:cs typeface="Times New Roman" panose="02020603050405020304" pitchFamily="18" charset="0"/>
              </a:rPr>
              <a:t>a fleet on the Red </a:t>
            </a:r>
            <a:r>
              <a:rPr lang="en-US" sz="2000" dirty="0" smtClean="0">
                <a:solidFill>
                  <a:prstClr val="black"/>
                </a:solidFill>
                <a:latin typeface="Times New Roman" panose="02020603050405020304" pitchFamily="18" charset="0"/>
                <a:cs typeface="Times New Roman" panose="02020603050405020304" pitchFamily="18" charset="0"/>
              </a:rPr>
              <a:t>Sea</a:t>
            </a:r>
          </a:p>
          <a:p>
            <a:pPr marL="342900" lvl="0" indent="-342900">
              <a:buClr>
                <a:schemeClr val="accent2">
                  <a:lumMod val="50000"/>
                </a:schemeClr>
              </a:buClr>
              <a:buFont typeface="Courier New" panose="02070309020205020404" pitchFamily="49" charset="0"/>
              <a:buChar char="o"/>
            </a:pPr>
            <a:r>
              <a:rPr lang="en-US" sz="2000" dirty="0" smtClean="0">
                <a:solidFill>
                  <a:prstClr val="black"/>
                </a:solidFill>
                <a:latin typeface="Times New Roman" panose="02020603050405020304" pitchFamily="18" charset="0"/>
                <a:cs typeface="Times New Roman" panose="02020603050405020304" pitchFamily="18" charset="0"/>
              </a:rPr>
              <a:t>Taxed </a:t>
            </a:r>
            <a:r>
              <a:rPr lang="en-US" sz="2000" dirty="0">
                <a:solidFill>
                  <a:prstClr val="black"/>
                </a:solidFill>
                <a:latin typeface="Times New Roman" panose="02020603050405020304" pitchFamily="18" charset="0"/>
                <a:cs typeface="Times New Roman" panose="02020603050405020304" pitchFamily="18" charset="0"/>
              </a:rPr>
              <a:t>and regulated the Caravans </a:t>
            </a:r>
            <a:endParaRPr lang="en-US" sz="2000" dirty="0" smtClean="0">
              <a:solidFill>
                <a:prstClr val="black"/>
              </a:solidFill>
              <a:latin typeface="Times New Roman" panose="02020603050405020304" pitchFamily="18" charset="0"/>
              <a:cs typeface="Times New Roman" panose="02020603050405020304" pitchFamily="18" charset="0"/>
            </a:endParaRPr>
          </a:p>
          <a:p>
            <a:pPr marL="342900" lvl="0" indent="-342900">
              <a:buClr>
                <a:schemeClr val="accent2">
                  <a:lumMod val="50000"/>
                </a:schemeClr>
              </a:buClr>
              <a:buFont typeface="Courier New" panose="02070309020205020404" pitchFamily="49" charset="0"/>
              <a:buChar char="o"/>
            </a:pPr>
            <a:r>
              <a:rPr lang="en-US" sz="2000" dirty="0" smtClean="0">
                <a:solidFill>
                  <a:prstClr val="black"/>
                </a:solidFill>
                <a:latin typeface="Times New Roman" panose="02020603050405020304" pitchFamily="18" charset="0"/>
                <a:cs typeface="Times New Roman" panose="02020603050405020304" pitchFamily="18" charset="0"/>
              </a:rPr>
              <a:t>Escaped </a:t>
            </a:r>
            <a:r>
              <a:rPr lang="en-US" sz="2000" dirty="0">
                <a:solidFill>
                  <a:prstClr val="black"/>
                </a:solidFill>
                <a:latin typeface="Times New Roman" panose="02020603050405020304" pitchFamily="18" charset="0"/>
                <a:cs typeface="Times New Roman" panose="02020603050405020304" pitchFamily="18" charset="0"/>
              </a:rPr>
              <a:t>any major wars and enjoyed a long period of peace </a:t>
            </a:r>
            <a:r>
              <a:rPr lang="en-US" sz="2000" dirty="0" smtClean="0">
                <a:solidFill>
                  <a:prstClr val="black"/>
                </a:solidFill>
                <a:latin typeface="Times New Roman" panose="02020603050405020304" pitchFamily="18" charset="0"/>
                <a:cs typeface="Times New Roman" panose="02020603050405020304" pitchFamily="18" charset="0"/>
              </a:rPr>
              <a:t>throughout reign</a:t>
            </a:r>
          </a:p>
          <a:p>
            <a:pPr marL="342900" lvl="0" indent="-342900">
              <a:buClr>
                <a:schemeClr val="accent2">
                  <a:lumMod val="50000"/>
                </a:schemeClr>
              </a:buClr>
              <a:buFont typeface="Courier New" panose="02070309020205020404" pitchFamily="49" charset="0"/>
              <a:buChar char="o"/>
            </a:pPr>
            <a:r>
              <a:rPr lang="en-US" sz="2000" dirty="0" smtClean="0">
                <a:solidFill>
                  <a:prstClr val="black"/>
                </a:solidFill>
                <a:latin typeface="Times New Roman" panose="02020603050405020304" pitchFamily="18" charset="0"/>
                <a:cs typeface="Times New Roman" panose="02020603050405020304" pitchFamily="18" charset="0"/>
              </a:rPr>
              <a:t>Married </a:t>
            </a:r>
            <a:r>
              <a:rPr lang="en-US" sz="2000" dirty="0">
                <a:solidFill>
                  <a:prstClr val="black"/>
                </a:solidFill>
                <a:latin typeface="Times New Roman" panose="02020603050405020304" pitchFamily="18" charset="0"/>
                <a:cs typeface="Times New Roman" panose="02020603050405020304" pitchFamily="18" charset="0"/>
              </a:rPr>
              <a:t>a lot of wives from other </a:t>
            </a:r>
            <a:r>
              <a:rPr lang="en-US" sz="2000" dirty="0" smtClean="0">
                <a:solidFill>
                  <a:prstClr val="black"/>
                </a:solidFill>
                <a:latin typeface="Times New Roman" panose="02020603050405020304" pitchFamily="18" charset="0"/>
                <a:cs typeface="Times New Roman" panose="02020603050405020304" pitchFamily="18" charset="0"/>
              </a:rPr>
              <a:t>nations</a:t>
            </a:r>
          </a:p>
        </p:txBody>
      </p:sp>
      <p:sp>
        <p:nvSpPr>
          <p:cNvPr id="6" name="Rectangle 5"/>
          <p:cNvSpPr/>
          <p:nvPr/>
        </p:nvSpPr>
        <p:spPr>
          <a:xfrm>
            <a:off x="228599" y="5638800"/>
            <a:ext cx="8753477"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buClr>
                <a:srgbClr val="ABB19F">
                  <a:lumMod val="50000"/>
                </a:srgbClr>
              </a:buClr>
            </a:pPr>
            <a:r>
              <a:rPr lang="en-US" sz="2000" b="1" i="1" dirty="0">
                <a:solidFill>
                  <a:prstClr val="black"/>
                </a:solidFill>
                <a:latin typeface="Times New Roman" panose="02020603050405020304" pitchFamily="18" charset="0"/>
                <a:cs typeface="Times New Roman" panose="02020603050405020304" pitchFamily="18" charset="0"/>
              </a:rPr>
              <a:t>Towards </a:t>
            </a:r>
            <a:r>
              <a:rPr lang="en-US" sz="2000" dirty="0">
                <a:solidFill>
                  <a:prstClr val="black"/>
                </a:solidFill>
                <a:latin typeface="Times New Roman" panose="02020603050405020304" pitchFamily="18" charset="0"/>
                <a:cs typeface="Times New Roman" panose="02020603050405020304" pitchFamily="18" charset="0"/>
              </a:rPr>
              <a:t>the end of his reign there were various revolts.  People became fed up with the forced labor.  The nation became divided</a:t>
            </a:r>
            <a:r>
              <a:rPr lang="en-US" sz="2200" dirty="0">
                <a:solidFill>
                  <a:prstClr val="black"/>
                </a:solidFill>
                <a:latin typeface="Times New Roman" panose="02020603050405020304" pitchFamily="18" charset="0"/>
                <a:cs typeface="Times New Roman" panose="02020603050405020304" pitchFamily="18" charset="0"/>
              </a:rPr>
              <a:t> and broke apart.    </a:t>
            </a:r>
            <a:r>
              <a:rPr lang="en-US" sz="2000" dirty="0">
                <a:solidFill>
                  <a:prstClr val="black"/>
                </a:solidFill>
                <a:latin typeface="Times New Roman" panose="02020603050405020304" pitchFamily="18" charset="0"/>
                <a:cs typeface="Times New Roman" panose="02020603050405020304" pitchFamily="18" charset="0"/>
              </a:rPr>
              <a:t>   </a:t>
            </a: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746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12: </a:t>
            </a:r>
            <a:r>
              <a:rPr lang="en-US" sz="4900" dirty="0" smtClean="0"/>
              <a:t>“A King Like Those of Other Nation’s’: The Books of Samuel and Kings</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8</a:t>
            </a:fld>
            <a:endParaRPr lang="en-US"/>
          </a:p>
        </p:txBody>
      </p:sp>
      <p:pic>
        <p:nvPicPr>
          <p:cNvPr id="18" name="Content Placeholder 17"/>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0158" r="8516" b="9967"/>
          <a:stretch/>
        </p:blipFill>
        <p:spPr>
          <a:xfrm>
            <a:off x="609600" y="1600200"/>
            <a:ext cx="3124200" cy="4592246"/>
          </a:xfrm>
          <a:prstGeom prst="rect">
            <a:avLst/>
          </a:prstGeom>
          <a:ln>
            <a:noFill/>
          </a:ln>
          <a:effectLst>
            <a:outerShdw blurRad="292100" dist="139700" dir="2700000" algn="tl" rotWithShape="0">
              <a:srgbClr val="333333">
                <a:alpha val="65000"/>
              </a:srgbClr>
            </a:outerShdw>
          </a:effectLst>
        </p:spPr>
      </p:pic>
      <p:pic>
        <p:nvPicPr>
          <p:cNvPr id="21" name="Content Placeholder 20"/>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024" t="4819" b="4487"/>
          <a:stretch/>
        </p:blipFill>
        <p:spPr>
          <a:xfrm>
            <a:off x="4953000" y="2057400"/>
            <a:ext cx="3329745"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591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12: </a:t>
            </a:r>
            <a:r>
              <a:rPr lang="en-US" sz="4900" dirty="0" smtClean="0"/>
              <a:t>“A King Like Those of Other Nation’s’: The Books of Samuel and Kings</a:t>
            </a:r>
            <a:endParaRPr lang="en-US" sz="4900" dirty="0"/>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5689"/>
          <a:stretch/>
        </p:blipFill>
        <p:spPr>
          <a:xfrm>
            <a:off x="4876800" y="1600200"/>
            <a:ext cx="3592286" cy="4565615"/>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907FA729-E57F-4612-A45D-F9B66B2173E3}" type="slidenum">
              <a:rPr lang="en-US" smtClean="0"/>
              <a:t>9</a:t>
            </a:fld>
            <a:endParaRPr lang="en-US"/>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90600" y="1828800"/>
            <a:ext cx="2704524" cy="45276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6478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01abstract">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BoxedArt_AbstractDesign</Template>
  <TotalTime>451</TotalTime>
  <Words>2363</Words>
  <Application>Microsoft Office PowerPoint</Application>
  <PresentationFormat>On-screen Show (4:3)</PresentationFormat>
  <Paragraphs>575</Paragraphs>
  <Slides>38</Slides>
  <Notes>0</Notes>
  <HiddenSlides>0</HiddenSlides>
  <MMClips>0</MMClips>
  <ScaleCrop>false</ScaleCrop>
  <HeadingPairs>
    <vt:vector size="4" baseType="variant">
      <vt:variant>
        <vt:lpstr>Theme</vt:lpstr>
      </vt:variant>
      <vt:variant>
        <vt:i4>5</vt:i4>
      </vt:variant>
      <vt:variant>
        <vt:lpstr>Slide Titles</vt:lpstr>
      </vt:variant>
      <vt:variant>
        <vt:i4>38</vt:i4>
      </vt:variant>
    </vt:vector>
  </HeadingPairs>
  <TitlesOfParts>
    <vt:vector size="43" baseType="lpstr">
      <vt:lpstr>01abstract</vt:lpstr>
      <vt:lpstr>3_Custom Design</vt:lpstr>
      <vt:lpstr>Custom Design</vt:lpstr>
      <vt:lpstr>1_Custom Design</vt:lpstr>
      <vt:lpstr>Decatur</vt:lpstr>
      <vt:lpstr>Old Testament Course</vt:lpstr>
      <vt:lpstr>Chapter 12: “A King Like Those of Other Nation’s’: The Books of Samuel and Kings</vt:lpstr>
      <vt:lpstr>Chapter 12: “A King Like Those of Other Nation’s’: The Books of Samuel and Kings</vt:lpstr>
      <vt:lpstr>Chapter 12: “A King Like Those of Other Nation’s’: The Books of Samuel and Kings</vt:lpstr>
      <vt:lpstr>Chapter 12: “A King Like Those of Other Nation’s’: The Books of Samuel and Kings</vt:lpstr>
      <vt:lpstr>Chapter 12: “A King Like Those of Other Nation’s’: The Books of Samuel and Kings</vt:lpstr>
      <vt:lpstr>Chapter 12: “A King Like Those of Other Nation’s’: The Books of Samuel and Kings</vt:lpstr>
      <vt:lpstr>Chapter 12: “A King Like Those of Other Nation’s’: The Books of Samuel and Kings</vt:lpstr>
      <vt:lpstr>Chapter 12: “A King Like Those of Other Nation’s’: The Books of Samuel and Kings</vt:lpstr>
      <vt:lpstr>Chapter 13: Daily Life in Ancient Israel</vt:lpstr>
      <vt:lpstr>Chapter 13: Daily Life in Ancient Israel</vt:lpstr>
      <vt:lpstr>Chapter 13: Daily Life in Ancient Israel</vt:lpstr>
      <vt:lpstr>Chapter 14: Israelite Worship and Prayer</vt:lpstr>
      <vt:lpstr>Chapter 14: Israelite Worship and Prayer</vt:lpstr>
      <vt:lpstr>Chapter 14: Israelite Worship and Prayer</vt:lpstr>
      <vt:lpstr>Chapter 14: Israelite Worship and Prayer</vt:lpstr>
      <vt:lpstr>Chapter 14: Israelite Worship and Prayer</vt:lpstr>
      <vt:lpstr>Chapter 15: The Kingdom Split Into Two</vt:lpstr>
      <vt:lpstr>Chapter 15: The Kingdom Split Into Two</vt:lpstr>
      <vt:lpstr>PowerPoint Presentation</vt:lpstr>
      <vt:lpstr>PowerPoint Presentation</vt:lpstr>
      <vt:lpstr>PowerPoint Presentation</vt:lpstr>
      <vt:lpstr>PowerPoint Presentation</vt:lpstr>
      <vt:lpstr>Chapter 16: The Great Prophets of the Eight Century</vt:lpstr>
      <vt:lpstr>Chapter 16: The Great Prophets of the Eight Century</vt:lpstr>
      <vt:lpstr>Chapter 16: The Great Prophets of the Eight Century</vt:lpstr>
      <vt:lpstr>PowerPoint Presentation</vt:lpstr>
      <vt:lpstr>Chapter 16: The Great Prophets of the Eight Century</vt:lpstr>
      <vt:lpstr>Chapter 17: The Last Days of the Kingdom of Judah</vt:lpstr>
      <vt:lpstr>Chapter 17: The Last Days of the Kingdom of Judah</vt:lpstr>
      <vt:lpstr>Chapter 17: The Last Days of the Kingdom of Judah</vt:lpstr>
      <vt:lpstr>Chapter 17: The Last Days of the Kingdom of Judah</vt:lpstr>
      <vt:lpstr>Chapter 18: Jeremiah &amp; the Deuteronomic History</vt:lpstr>
      <vt:lpstr>Chapter 18: Jeremiah &amp; the Deuteronomic History</vt:lpstr>
      <vt:lpstr>Chapter 18: Jeremiah &amp; the Deuteronomic History</vt:lpstr>
      <vt:lpstr>Chapter 18: Jeremiah &amp; the Deuteronomic History</vt:lpstr>
      <vt:lpstr>Chapter 18: Jeremiah &amp; the Deuteronomic History</vt:lpstr>
      <vt:lpstr>Chapter 18: Jeremiah &amp; the Deuteronomic History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Testament Course</dc:title>
  <dc:creator>Owner</dc:creator>
  <cp:lastModifiedBy>Owner</cp:lastModifiedBy>
  <cp:revision>50</cp:revision>
  <dcterms:created xsi:type="dcterms:W3CDTF">2013-08-14T15:03:37Z</dcterms:created>
  <dcterms:modified xsi:type="dcterms:W3CDTF">2013-09-10T10:05:16Z</dcterms:modified>
</cp:coreProperties>
</file>